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78" r:id="rId3"/>
    <p:sldId id="279" r:id="rId4"/>
    <p:sldId id="290" r:id="rId5"/>
    <p:sldId id="292" r:id="rId6"/>
    <p:sldId id="294" r:id="rId7"/>
    <p:sldId id="296" r:id="rId8"/>
    <p:sldId id="276" r:id="rId9"/>
    <p:sldId id="277" r:id="rId10"/>
    <p:sldId id="298" r:id="rId11"/>
    <p:sldId id="300" r:id="rId12"/>
    <p:sldId id="302" r:id="rId13"/>
    <p:sldId id="304" r:id="rId14"/>
    <p:sldId id="282" r:id="rId15"/>
    <p:sldId id="283" r:id="rId16"/>
    <p:sldId id="284" r:id="rId17"/>
    <p:sldId id="285" r:id="rId18"/>
    <p:sldId id="286" r:id="rId19"/>
    <p:sldId id="287" r:id="rId20"/>
    <p:sldId id="288" r:id="rId21"/>
    <p:sldId id="257" r:id="rId22"/>
    <p:sldId id="260" r:id="rId23"/>
    <p:sldId id="261" r:id="rId24"/>
    <p:sldId id="262" r:id="rId25"/>
    <p:sldId id="263" r:id="rId26"/>
    <p:sldId id="264" r:id="rId27"/>
    <p:sldId id="265" r:id="rId28"/>
    <p:sldId id="266" r:id="rId29"/>
    <p:sldId id="272" r:id="rId30"/>
    <p:sldId id="280"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02" autoAdjust="0"/>
    <p:restoredTop sz="94660"/>
  </p:normalViewPr>
  <p:slideViewPr>
    <p:cSldViewPr>
      <p:cViewPr>
        <p:scale>
          <a:sx n="60" d="100"/>
          <a:sy n="60" d="100"/>
        </p:scale>
        <p:origin x="-3232" y="-14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D127F-DE2B-40D8-BADB-27998B828752}" type="datetimeFigureOut">
              <a:rPr lang="es-ES" smtClean="0"/>
              <a:t>06/10/13</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3041D3-B9A2-4432-999E-E2BCC4DCC4D6}" type="slidenum">
              <a:rPr lang="es-ES_tradnl" smtClean="0"/>
              <a:t>‹Nr.›</a:t>
            </a:fld>
            <a:endParaRPr lang="es-ES_tradnl"/>
          </a:p>
        </p:txBody>
      </p:sp>
    </p:spTree>
    <p:extLst>
      <p:ext uri="{BB962C8B-B14F-4D97-AF65-F5344CB8AC3E}">
        <p14:creationId xmlns:p14="http://schemas.microsoft.com/office/powerpoint/2010/main" val="368021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9pPr>
          </a:lstStyle>
          <a:p>
            <a:pPr eaLnBrk="1" hangingPunct="1"/>
            <a:r>
              <a:rPr lang="es-AR" smtClean="0">
                <a:solidFill>
                  <a:srgbClr val="000000"/>
                </a:solidFill>
                <a:latin typeface="Calibri" pitchFamily="34" charset="0"/>
                <a:ea typeface="ＭＳ Ｐゴシック" pitchFamily="34" charset="-128"/>
              </a:rPr>
              <a:t>24/04/12</a:t>
            </a:r>
          </a:p>
        </p:txBody>
      </p:sp>
      <p:sp>
        <p:nvSpPr>
          <p:cNvPr id="35843"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9pPr>
          </a:lstStyle>
          <a:p>
            <a:pPr eaLnBrk="1" hangingPunct="1"/>
            <a:fld id="{EFD2F84C-DB2F-423E-A21B-4578B22E7985}" type="slidenum">
              <a:rPr lang="es-AR" smtClean="0">
                <a:solidFill>
                  <a:srgbClr val="000000"/>
                </a:solidFill>
                <a:latin typeface="Calibri" pitchFamily="34" charset="0"/>
                <a:ea typeface="ＭＳ Ｐゴシック" pitchFamily="34" charset="-128"/>
              </a:rPr>
              <a:pPr eaLnBrk="1" hangingPunct="1"/>
              <a:t>1</a:t>
            </a:fld>
            <a:endParaRPr lang="es-AR" smtClean="0">
              <a:solidFill>
                <a:srgbClr val="000000"/>
              </a:solidFill>
              <a:latin typeface="Calibri" pitchFamily="34" charset="0"/>
              <a:ea typeface="ＭＳ Ｐゴシック" pitchFamily="34" charset="-128"/>
            </a:endParaRPr>
          </a:p>
        </p:txBody>
      </p:sp>
      <p:sp>
        <p:nvSpPr>
          <p:cNvPr id="35844" name="Text Box 1"/>
          <p:cNvSpPr txBox="1">
            <a:spLocks noChangeArrowheads="1"/>
          </p:cNvSpPr>
          <p:nvPr/>
        </p:nvSpPr>
        <p:spPr bwMode="auto">
          <a:xfrm>
            <a:off x="3885010" y="0"/>
            <a:ext cx="2968228"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9pPr>
          </a:lstStyle>
          <a:p>
            <a:pPr algn="r" eaLnBrk="1" hangingPunct="1">
              <a:buClrTx/>
              <a:buFontTx/>
              <a:buNone/>
            </a:pPr>
            <a:r>
              <a:rPr lang="es-AR" sz="1200">
                <a:solidFill>
                  <a:srgbClr val="000000"/>
                </a:solidFill>
                <a:latin typeface="Calibri" pitchFamily="34" charset="0"/>
                <a:ea typeface="ＭＳ Ｐゴシック" pitchFamily="34" charset="-128"/>
              </a:rPr>
              <a:t>24/04/12</a:t>
            </a:r>
          </a:p>
        </p:txBody>
      </p:sp>
      <p:sp>
        <p:nvSpPr>
          <p:cNvPr id="35845" name="Text Box 2"/>
          <p:cNvSpPr txBox="1">
            <a:spLocks noChangeArrowheads="1"/>
          </p:cNvSpPr>
          <p:nvPr/>
        </p:nvSpPr>
        <p:spPr bwMode="auto">
          <a:xfrm>
            <a:off x="3885010" y="8684685"/>
            <a:ext cx="2968228" cy="45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9pPr>
          </a:lstStyle>
          <a:p>
            <a:pPr algn="r" eaLnBrk="1" hangingPunct="1">
              <a:buClrTx/>
              <a:buFontTx/>
              <a:buNone/>
            </a:pPr>
            <a:fld id="{5CE2018C-155C-4CB4-97D2-621A5859B8D9}" type="slidenum">
              <a:rPr lang="es-AR" sz="1200">
                <a:solidFill>
                  <a:srgbClr val="000000"/>
                </a:solidFill>
                <a:latin typeface="Calibri" pitchFamily="34" charset="0"/>
                <a:ea typeface="ＭＳ Ｐゴシック" pitchFamily="34" charset="-128"/>
              </a:rPr>
              <a:pPr algn="r" eaLnBrk="1" hangingPunct="1">
                <a:buClrTx/>
                <a:buFontTx/>
                <a:buNone/>
              </a:pPr>
              <a:t>1</a:t>
            </a:fld>
            <a:endParaRPr lang="es-AR" sz="1200">
              <a:solidFill>
                <a:srgbClr val="000000"/>
              </a:solidFill>
              <a:latin typeface="Calibri" pitchFamily="34" charset="0"/>
              <a:ea typeface="ＭＳ Ｐゴシック" pitchFamily="34" charset="-128"/>
            </a:endParaRPr>
          </a:p>
        </p:txBody>
      </p:sp>
      <p:sp>
        <p:nvSpPr>
          <p:cNvPr id="35846" name="Text Box 3"/>
          <p:cNvSpPr txBox="1">
            <a:spLocks noChangeArrowheads="1"/>
          </p:cNvSpPr>
          <p:nvPr/>
        </p:nvSpPr>
        <p:spPr bwMode="auto">
          <a:xfrm>
            <a:off x="3885010" y="1"/>
            <a:ext cx="2969419" cy="4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9pPr>
          </a:lstStyle>
          <a:p>
            <a:pPr algn="r" eaLnBrk="1" hangingPunct="1">
              <a:buClrTx/>
              <a:buFontTx/>
              <a:buNone/>
            </a:pPr>
            <a:r>
              <a:rPr lang="es-AR" sz="1200">
                <a:solidFill>
                  <a:srgbClr val="000000"/>
                </a:solidFill>
                <a:latin typeface="Calibri" pitchFamily="34" charset="0"/>
                <a:ea typeface="ＭＳ Ｐゴシック" pitchFamily="34" charset="-128"/>
              </a:rPr>
              <a:t>24/04/12</a:t>
            </a:r>
          </a:p>
        </p:txBody>
      </p:sp>
      <p:sp>
        <p:nvSpPr>
          <p:cNvPr id="35847" name="Text Box 4"/>
          <p:cNvSpPr txBox="1">
            <a:spLocks noChangeArrowheads="1"/>
          </p:cNvSpPr>
          <p:nvPr/>
        </p:nvSpPr>
        <p:spPr bwMode="auto">
          <a:xfrm>
            <a:off x="3885010" y="8684685"/>
            <a:ext cx="2969419" cy="4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9pPr>
          </a:lstStyle>
          <a:p>
            <a:pPr algn="r" eaLnBrk="1" hangingPunct="1">
              <a:buClrTx/>
              <a:buFontTx/>
              <a:buNone/>
            </a:pPr>
            <a:fld id="{4A02E600-7632-40A6-8EF3-851970BECADB}" type="slidenum">
              <a:rPr lang="es-AR" sz="1200">
                <a:solidFill>
                  <a:srgbClr val="000000"/>
                </a:solidFill>
                <a:latin typeface="Calibri" pitchFamily="34" charset="0"/>
                <a:ea typeface="ＭＳ Ｐゴシック" pitchFamily="34" charset="-128"/>
              </a:rPr>
              <a:pPr algn="r" eaLnBrk="1" hangingPunct="1">
                <a:buClrTx/>
                <a:buFontTx/>
                <a:buNone/>
              </a:pPr>
              <a:t>1</a:t>
            </a:fld>
            <a:endParaRPr lang="es-AR" sz="1200">
              <a:solidFill>
                <a:srgbClr val="000000"/>
              </a:solidFill>
              <a:latin typeface="Calibri" pitchFamily="34" charset="0"/>
              <a:ea typeface="ＭＳ Ｐゴシック" pitchFamily="34" charset="-128"/>
            </a:endParaRPr>
          </a:p>
        </p:txBody>
      </p:sp>
      <p:sp>
        <p:nvSpPr>
          <p:cNvPr id="35848" name="Rectangle 5"/>
          <p:cNvSpPr>
            <a:spLocks noGrp="1" noRot="1" noChangeAspect="1" noChangeArrowheads="1" noTextEdit="1"/>
          </p:cNvSpPr>
          <p:nvPr>
            <p:ph type="sldImg"/>
          </p:nvPr>
        </p:nvSpPr>
        <p:spPr>
          <a:xfrm>
            <a:off x="1143000" y="685800"/>
            <a:ext cx="4572000" cy="3429000"/>
          </a:xfrm>
          <a:solidFill>
            <a:srgbClr val="FFFFFF"/>
          </a:solidFill>
          <a:ln/>
        </p:spPr>
      </p:sp>
      <p:sp>
        <p:nvSpPr>
          <p:cNvPr id="35849" name="Rectangle 6"/>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A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p:sp>
      <p:sp>
        <p:nvSpPr>
          <p:cNvPr id="3686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p:sp>
      <p:sp>
        <p:nvSpPr>
          <p:cNvPr id="3789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p:sp>
      <p:sp>
        <p:nvSpPr>
          <p:cNvPr id="3891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p:sp>
      <p:sp>
        <p:nvSpPr>
          <p:cNvPr id="4096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s-ES" altLang="es-A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p:sp>
      <p:sp>
        <p:nvSpPr>
          <p:cNvPr id="4198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s-ES" altLang="es-A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p:sp>
      <p:sp>
        <p:nvSpPr>
          <p:cNvPr id="4301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s-ES" altLang="es-A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p:sp>
      <p:sp>
        <p:nvSpPr>
          <p:cNvPr id="4403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s-ES" altLang="es-A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p:sp>
      <p:sp>
        <p:nvSpPr>
          <p:cNvPr id="4505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s-ES" altLang="es-A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p:sp>
      <p:sp>
        <p:nvSpPr>
          <p:cNvPr id="4608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s-ES" altLang="es-A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p:sp>
      <p:sp>
        <p:nvSpPr>
          <p:cNvPr id="4710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s-ES" altLang="es-A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9pPr>
          </a:lstStyle>
          <a:p>
            <a:pPr eaLnBrk="1" hangingPunct="1"/>
            <a:r>
              <a:rPr lang="es-AR" smtClean="0">
                <a:solidFill>
                  <a:srgbClr val="000000"/>
                </a:solidFill>
                <a:latin typeface="Calibri" pitchFamily="34" charset="0"/>
                <a:ea typeface="ＭＳ Ｐゴシック" pitchFamily="34" charset="-128"/>
              </a:rPr>
              <a:t>24/04/12</a:t>
            </a:r>
          </a:p>
        </p:txBody>
      </p:sp>
      <p:sp>
        <p:nvSpPr>
          <p:cNvPr id="36867"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9pPr>
          </a:lstStyle>
          <a:p>
            <a:pPr eaLnBrk="1" hangingPunct="1"/>
            <a:fld id="{BFE2A047-50E4-418B-8E11-97AC77FB8AAB}" type="slidenum">
              <a:rPr lang="es-AR" smtClean="0">
                <a:solidFill>
                  <a:srgbClr val="000000"/>
                </a:solidFill>
                <a:latin typeface="Calibri" pitchFamily="34" charset="0"/>
                <a:ea typeface="ＭＳ Ｐゴシック" pitchFamily="34" charset="-128"/>
              </a:rPr>
              <a:pPr eaLnBrk="1" hangingPunct="1"/>
              <a:t>2</a:t>
            </a:fld>
            <a:endParaRPr lang="es-AR" smtClean="0">
              <a:solidFill>
                <a:srgbClr val="000000"/>
              </a:solidFill>
              <a:latin typeface="Calibri" pitchFamily="34" charset="0"/>
              <a:ea typeface="ＭＳ Ｐゴシック" pitchFamily="34" charset="-128"/>
            </a:endParaRPr>
          </a:p>
        </p:txBody>
      </p:sp>
      <p:sp>
        <p:nvSpPr>
          <p:cNvPr id="36868" name="Text Box 1"/>
          <p:cNvSpPr txBox="1">
            <a:spLocks noChangeArrowheads="1"/>
          </p:cNvSpPr>
          <p:nvPr/>
        </p:nvSpPr>
        <p:spPr bwMode="auto">
          <a:xfrm>
            <a:off x="3885010" y="0"/>
            <a:ext cx="2968228"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9pPr>
          </a:lstStyle>
          <a:p>
            <a:pPr algn="r" eaLnBrk="1" hangingPunct="1">
              <a:buClrTx/>
              <a:buFontTx/>
              <a:buNone/>
            </a:pPr>
            <a:r>
              <a:rPr lang="es-AR" sz="1200">
                <a:solidFill>
                  <a:srgbClr val="000000"/>
                </a:solidFill>
                <a:latin typeface="Calibri" pitchFamily="34" charset="0"/>
                <a:ea typeface="ＭＳ Ｐゴシック" pitchFamily="34" charset="-128"/>
              </a:rPr>
              <a:t>24/04/12</a:t>
            </a:r>
          </a:p>
        </p:txBody>
      </p:sp>
      <p:sp>
        <p:nvSpPr>
          <p:cNvPr id="36869" name="Text Box 2"/>
          <p:cNvSpPr txBox="1">
            <a:spLocks noChangeArrowheads="1"/>
          </p:cNvSpPr>
          <p:nvPr/>
        </p:nvSpPr>
        <p:spPr bwMode="auto">
          <a:xfrm>
            <a:off x="3885010" y="8684685"/>
            <a:ext cx="2968228" cy="45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9pPr>
          </a:lstStyle>
          <a:p>
            <a:pPr algn="r" eaLnBrk="1" hangingPunct="1">
              <a:buClrTx/>
              <a:buFontTx/>
              <a:buNone/>
            </a:pPr>
            <a:fld id="{F5C6E136-10CD-4013-9664-A98F704393FB}" type="slidenum">
              <a:rPr lang="es-AR" sz="1200">
                <a:solidFill>
                  <a:srgbClr val="000000"/>
                </a:solidFill>
                <a:latin typeface="Calibri" pitchFamily="34" charset="0"/>
                <a:ea typeface="ＭＳ Ｐゴシック" pitchFamily="34" charset="-128"/>
              </a:rPr>
              <a:pPr algn="r" eaLnBrk="1" hangingPunct="1">
                <a:buClrTx/>
                <a:buFontTx/>
                <a:buNone/>
              </a:pPr>
              <a:t>2</a:t>
            </a:fld>
            <a:endParaRPr lang="es-AR" sz="1200">
              <a:solidFill>
                <a:srgbClr val="000000"/>
              </a:solidFill>
              <a:latin typeface="Calibri" pitchFamily="34" charset="0"/>
              <a:ea typeface="ＭＳ Ｐゴシック" pitchFamily="34" charset="-128"/>
            </a:endParaRPr>
          </a:p>
        </p:txBody>
      </p:sp>
      <p:sp>
        <p:nvSpPr>
          <p:cNvPr id="36870" name="Text Box 3"/>
          <p:cNvSpPr txBox="1">
            <a:spLocks noChangeArrowheads="1"/>
          </p:cNvSpPr>
          <p:nvPr/>
        </p:nvSpPr>
        <p:spPr bwMode="auto">
          <a:xfrm>
            <a:off x="3885010" y="1"/>
            <a:ext cx="2969419" cy="4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9pPr>
          </a:lstStyle>
          <a:p>
            <a:pPr algn="r" eaLnBrk="1" hangingPunct="1">
              <a:buClrTx/>
              <a:buFontTx/>
              <a:buNone/>
            </a:pPr>
            <a:r>
              <a:rPr lang="es-AR" sz="1200">
                <a:solidFill>
                  <a:srgbClr val="000000"/>
                </a:solidFill>
                <a:latin typeface="Calibri" pitchFamily="34" charset="0"/>
                <a:ea typeface="ＭＳ Ｐゴシック" pitchFamily="34" charset="-128"/>
              </a:rPr>
              <a:t>24/04/12</a:t>
            </a:r>
          </a:p>
        </p:txBody>
      </p:sp>
      <p:sp>
        <p:nvSpPr>
          <p:cNvPr id="36871" name="Text Box 4"/>
          <p:cNvSpPr txBox="1">
            <a:spLocks noChangeArrowheads="1"/>
          </p:cNvSpPr>
          <p:nvPr/>
        </p:nvSpPr>
        <p:spPr bwMode="auto">
          <a:xfrm>
            <a:off x="3885010" y="8684685"/>
            <a:ext cx="2969419" cy="4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9pPr>
          </a:lstStyle>
          <a:p>
            <a:pPr algn="r" eaLnBrk="1" hangingPunct="1">
              <a:buClrTx/>
              <a:buFontTx/>
              <a:buNone/>
            </a:pPr>
            <a:fld id="{3AF560C9-824C-44FF-ABBF-3DA7D4EE3828}" type="slidenum">
              <a:rPr lang="es-AR" sz="1200">
                <a:solidFill>
                  <a:srgbClr val="000000"/>
                </a:solidFill>
                <a:latin typeface="Calibri" pitchFamily="34" charset="0"/>
                <a:ea typeface="ＭＳ Ｐゴシック" pitchFamily="34" charset="-128"/>
              </a:rPr>
              <a:pPr algn="r" eaLnBrk="1" hangingPunct="1">
                <a:buClrTx/>
                <a:buFontTx/>
                <a:buNone/>
              </a:pPr>
              <a:t>2</a:t>
            </a:fld>
            <a:endParaRPr lang="es-AR" sz="1200">
              <a:solidFill>
                <a:srgbClr val="000000"/>
              </a:solidFill>
              <a:latin typeface="Calibri" pitchFamily="34" charset="0"/>
              <a:ea typeface="ＭＳ Ｐゴシック" pitchFamily="34" charset="-128"/>
            </a:endParaRPr>
          </a:p>
        </p:txBody>
      </p:sp>
      <p:sp>
        <p:nvSpPr>
          <p:cNvPr id="36872" name="Rectangle 5"/>
          <p:cNvSpPr>
            <a:spLocks noGrp="1" noRot="1" noChangeAspect="1" noChangeArrowheads="1" noTextEdit="1"/>
          </p:cNvSpPr>
          <p:nvPr>
            <p:ph type="sldImg"/>
          </p:nvPr>
        </p:nvSpPr>
        <p:spPr>
          <a:xfrm>
            <a:off x="1143000" y="685800"/>
            <a:ext cx="4572000" cy="3429000"/>
          </a:xfrm>
          <a:solidFill>
            <a:srgbClr val="FFFFFF"/>
          </a:solidFill>
          <a:ln/>
        </p:spPr>
      </p:sp>
      <p:sp>
        <p:nvSpPr>
          <p:cNvPr id="36873" name="Rectangle 6"/>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mtClean="0">
              <a:latin typeface="Calibri" pitchFamily="34" charset="0"/>
              <a:ea typeface="ＭＳ Ｐゴシック" pitchFamily="34" charset="-128"/>
            </a:endParaRPr>
          </a:p>
        </p:txBody>
      </p:sp>
      <p:sp>
        <p:nvSpPr>
          <p:cNvPr id="36874" name="Text Box 7"/>
          <p:cNvSpPr txBox="1">
            <a:spLocks noChangeArrowheads="1"/>
          </p:cNvSpPr>
          <p:nvPr/>
        </p:nvSpPr>
        <p:spPr bwMode="auto">
          <a:xfrm>
            <a:off x="3885010" y="868468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9pPr>
          </a:lstStyle>
          <a:p>
            <a:pPr algn="r" eaLnBrk="1" hangingPunct="1">
              <a:buClrTx/>
              <a:buFontTx/>
              <a:buNone/>
            </a:pPr>
            <a:fld id="{908CCA1E-90A3-4698-BBE4-E6A87E21351C}" type="slidenum">
              <a:rPr lang="es-AR" sz="1200">
                <a:solidFill>
                  <a:srgbClr val="000000"/>
                </a:solidFill>
                <a:latin typeface="Calibri" pitchFamily="34" charset="0"/>
                <a:ea typeface="ＭＳ Ｐゴシック" pitchFamily="34" charset="-128"/>
              </a:rPr>
              <a:pPr algn="r" eaLnBrk="1" hangingPunct="1">
                <a:buClrTx/>
                <a:buFontTx/>
                <a:buNone/>
              </a:pPr>
              <a:t>2</a:t>
            </a:fld>
            <a:endParaRPr lang="es-AR" sz="1200">
              <a:solidFill>
                <a:srgbClr val="000000"/>
              </a:solidFill>
              <a:latin typeface="Calibri"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23041D3-B9A2-4432-999E-E2BCC4DCC4D6}" type="slidenum">
              <a:rPr lang="es-ES_tradnl" smtClean="0"/>
              <a:t>20</a:t>
            </a:fld>
            <a:endParaRPr lang="es-ES_tradnl"/>
          </a:p>
        </p:txBody>
      </p:sp>
    </p:spTree>
    <p:extLst>
      <p:ext uri="{BB962C8B-B14F-4D97-AF65-F5344CB8AC3E}">
        <p14:creationId xmlns:p14="http://schemas.microsoft.com/office/powerpoint/2010/main" val="3955206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23041D3-B9A2-4432-999E-E2BCC4DCC4D6}" type="slidenum">
              <a:rPr lang="es-ES_tradnl" smtClean="0"/>
              <a:t>21</a:t>
            </a:fld>
            <a:endParaRPr lang="es-ES_tradnl"/>
          </a:p>
        </p:txBody>
      </p:sp>
    </p:spTree>
    <p:extLst>
      <p:ext uri="{BB962C8B-B14F-4D97-AF65-F5344CB8AC3E}">
        <p14:creationId xmlns:p14="http://schemas.microsoft.com/office/powerpoint/2010/main" val="182891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23041D3-B9A2-4432-999E-E2BCC4DCC4D6}" type="slidenum">
              <a:rPr lang="es-ES_tradnl" smtClean="0"/>
              <a:t>22</a:t>
            </a:fld>
            <a:endParaRPr lang="es-ES_tradnl"/>
          </a:p>
        </p:txBody>
      </p:sp>
    </p:spTree>
    <p:extLst>
      <p:ext uri="{BB962C8B-B14F-4D97-AF65-F5344CB8AC3E}">
        <p14:creationId xmlns:p14="http://schemas.microsoft.com/office/powerpoint/2010/main" val="376133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23041D3-B9A2-4432-999E-E2BCC4DCC4D6}" type="slidenum">
              <a:rPr lang="es-ES_tradnl" smtClean="0"/>
              <a:t>23</a:t>
            </a:fld>
            <a:endParaRPr lang="es-ES_tradnl"/>
          </a:p>
        </p:txBody>
      </p:sp>
    </p:spTree>
    <p:extLst>
      <p:ext uri="{BB962C8B-B14F-4D97-AF65-F5344CB8AC3E}">
        <p14:creationId xmlns:p14="http://schemas.microsoft.com/office/powerpoint/2010/main" val="3846311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23041D3-B9A2-4432-999E-E2BCC4DCC4D6}" type="slidenum">
              <a:rPr lang="es-ES_tradnl" smtClean="0"/>
              <a:t>24</a:t>
            </a:fld>
            <a:endParaRPr lang="es-ES_tradnl"/>
          </a:p>
        </p:txBody>
      </p:sp>
    </p:spTree>
    <p:extLst>
      <p:ext uri="{BB962C8B-B14F-4D97-AF65-F5344CB8AC3E}">
        <p14:creationId xmlns:p14="http://schemas.microsoft.com/office/powerpoint/2010/main" val="2719235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23041D3-B9A2-4432-999E-E2BCC4DCC4D6}" type="slidenum">
              <a:rPr lang="es-ES_tradnl" smtClean="0"/>
              <a:t>25</a:t>
            </a:fld>
            <a:endParaRPr lang="es-ES_tradnl"/>
          </a:p>
        </p:txBody>
      </p:sp>
    </p:spTree>
    <p:extLst>
      <p:ext uri="{BB962C8B-B14F-4D97-AF65-F5344CB8AC3E}">
        <p14:creationId xmlns:p14="http://schemas.microsoft.com/office/powerpoint/2010/main" val="727098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23041D3-B9A2-4432-999E-E2BCC4DCC4D6}" type="slidenum">
              <a:rPr lang="es-ES_tradnl" smtClean="0"/>
              <a:t>26</a:t>
            </a:fld>
            <a:endParaRPr lang="es-ES_tradnl"/>
          </a:p>
        </p:txBody>
      </p:sp>
    </p:spTree>
    <p:extLst>
      <p:ext uri="{BB962C8B-B14F-4D97-AF65-F5344CB8AC3E}">
        <p14:creationId xmlns:p14="http://schemas.microsoft.com/office/powerpoint/2010/main" val="2474248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23041D3-B9A2-4432-999E-E2BCC4DCC4D6}" type="slidenum">
              <a:rPr lang="es-ES_tradnl" smtClean="0"/>
              <a:t>27</a:t>
            </a:fld>
            <a:endParaRPr lang="es-ES_tradnl"/>
          </a:p>
        </p:txBody>
      </p:sp>
    </p:spTree>
    <p:extLst>
      <p:ext uri="{BB962C8B-B14F-4D97-AF65-F5344CB8AC3E}">
        <p14:creationId xmlns:p14="http://schemas.microsoft.com/office/powerpoint/2010/main" val="823996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23041D3-B9A2-4432-999E-E2BCC4DCC4D6}" type="slidenum">
              <a:rPr lang="es-ES_tradnl" smtClean="0"/>
              <a:t>28</a:t>
            </a:fld>
            <a:endParaRPr lang="es-ES_tradnl"/>
          </a:p>
        </p:txBody>
      </p:sp>
    </p:spTree>
    <p:extLst>
      <p:ext uri="{BB962C8B-B14F-4D97-AF65-F5344CB8AC3E}">
        <p14:creationId xmlns:p14="http://schemas.microsoft.com/office/powerpoint/2010/main" val="2693973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23041D3-B9A2-4432-999E-E2BCC4DCC4D6}" type="slidenum">
              <a:rPr lang="es-ES_tradnl" smtClean="0"/>
              <a:t>29</a:t>
            </a:fld>
            <a:endParaRPr lang="es-ES_tradnl"/>
          </a:p>
        </p:txBody>
      </p:sp>
    </p:spTree>
    <p:extLst>
      <p:ext uri="{BB962C8B-B14F-4D97-AF65-F5344CB8AC3E}">
        <p14:creationId xmlns:p14="http://schemas.microsoft.com/office/powerpoint/2010/main" val="24117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p:sp>
      <p:sp>
        <p:nvSpPr>
          <p:cNvPr id="2969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23041D3-B9A2-4432-999E-E2BCC4DCC4D6}" type="slidenum">
              <a:rPr lang="es-ES_tradnl" smtClean="0"/>
              <a:t>30</a:t>
            </a:fld>
            <a:endParaRPr lang="es-ES_tradnl"/>
          </a:p>
        </p:txBody>
      </p:sp>
    </p:spTree>
    <p:extLst>
      <p:ext uri="{BB962C8B-B14F-4D97-AF65-F5344CB8AC3E}">
        <p14:creationId xmlns:p14="http://schemas.microsoft.com/office/powerpoint/2010/main" val="58995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dt" sz="quarter" idx="4294967295"/>
          </p:nvPr>
        </p:nvSpPr>
        <p:spPr bwMode="auto">
          <a:xfrm>
            <a:off x="3884613"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eaLnBrk="1" hangingPunct="1"/>
            <a:r>
              <a:rPr lang="es-AR">
                <a:latin typeface="Calibri" charset="0"/>
                <a:ea typeface="MS PGothic" charset="0"/>
                <a:cs typeface="Osaka" charset="0"/>
              </a:rPr>
              <a:t>24/04/12</a:t>
            </a:r>
          </a:p>
        </p:txBody>
      </p:sp>
      <p:sp>
        <p:nvSpPr>
          <p:cNvPr id="30723" name="Rectangle 12"/>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eaLnBrk="1" hangingPunct="1"/>
            <a:fld id="{D792A311-0F87-114E-95A6-618397290C72}" type="slidenum">
              <a:rPr lang="es-AR">
                <a:latin typeface="Calibri" charset="0"/>
                <a:ea typeface="MS PGothic" charset="0"/>
                <a:cs typeface="Osaka" charset="0"/>
              </a:rPr>
              <a:pPr eaLnBrk="1" hangingPunct="1"/>
              <a:t>4</a:t>
            </a:fld>
            <a:endParaRPr lang="es-AR">
              <a:latin typeface="Calibri" charset="0"/>
              <a:ea typeface="MS PGothic" charset="0"/>
              <a:cs typeface="Osaka" charset="0"/>
            </a:endParaRPr>
          </a:p>
        </p:txBody>
      </p:sp>
      <p:sp>
        <p:nvSpPr>
          <p:cNvPr id="30724" name="Text Box 1"/>
          <p:cNvSpPr txBox="1">
            <a:spLocks noChangeArrowheads="1"/>
          </p:cNvSpPr>
          <p:nvPr/>
        </p:nvSpPr>
        <p:spPr bwMode="auto">
          <a:xfrm>
            <a:off x="3884613" y="0"/>
            <a:ext cx="2968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r" eaLnBrk="1" hangingPunct="1"/>
            <a:r>
              <a:rPr lang="es-AR">
                <a:latin typeface="Calibri" charset="0"/>
                <a:ea typeface="MS PGothic" charset="0"/>
                <a:cs typeface="Osaka" charset="0"/>
              </a:rPr>
              <a:t>24/04/12</a:t>
            </a:r>
          </a:p>
        </p:txBody>
      </p:sp>
      <p:sp>
        <p:nvSpPr>
          <p:cNvPr id="30725" name="Text Box 2"/>
          <p:cNvSpPr txBox="1">
            <a:spLocks noChangeArrowheads="1"/>
          </p:cNvSpPr>
          <p:nvPr/>
        </p:nvSpPr>
        <p:spPr bwMode="auto">
          <a:xfrm>
            <a:off x="3884613" y="8685213"/>
            <a:ext cx="2968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r" eaLnBrk="1" hangingPunct="1"/>
            <a:fld id="{6E63312D-6EFC-BA46-94D3-967E59C89C29}" type="slidenum">
              <a:rPr lang="es-AR">
                <a:latin typeface="Calibri" charset="0"/>
                <a:ea typeface="MS PGothic" charset="0"/>
                <a:cs typeface="Osaka" charset="0"/>
              </a:rPr>
              <a:pPr algn="r" eaLnBrk="1" hangingPunct="1"/>
              <a:t>4</a:t>
            </a:fld>
            <a:endParaRPr lang="es-AR">
              <a:latin typeface="Calibri" charset="0"/>
              <a:ea typeface="MS PGothic" charset="0"/>
              <a:cs typeface="Osaka" charset="0"/>
            </a:endParaRPr>
          </a:p>
        </p:txBody>
      </p:sp>
      <p:sp>
        <p:nvSpPr>
          <p:cNvPr id="30726" name="Text Box 3"/>
          <p:cNvSpPr txBox="1">
            <a:spLocks noChangeArrowheads="1"/>
          </p:cNvSpPr>
          <p:nvPr/>
        </p:nvSpPr>
        <p:spPr bwMode="auto">
          <a:xfrm>
            <a:off x="3884613" y="0"/>
            <a:ext cx="2970212"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r" eaLnBrk="1" hangingPunct="1"/>
            <a:r>
              <a:rPr lang="es-AR">
                <a:latin typeface="Calibri" charset="0"/>
                <a:ea typeface="MS PGothic" charset="0"/>
                <a:cs typeface="Osaka" charset="0"/>
              </a:rPr>
              <a:t>24/04/12</a:t>
            </a:r>
          </a:p>
        </p:txBody>
      </p:sp>
      <p:sp>
        <p:nvSpPr>
          <p:cNvPr id="30727" name="Text Box 4"/>
          <p:cNvSpPr txBox="1">
            <a:spLocks noChangeArrowheads="1"/>
          </p:cNvSpPr>
          <p:nvPr/>
        </p:nvSpPr>
        <p:spPr bwMode="auto">
          <a:xfrm>
            <a:off x="3884613" y="8685213"/>
            <a:ext cx="29702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r" eaLnBrk="1" hangingPunct="1"/>
            <a:fld id="{2C0517E9-5784-1A4E-AC74-138DB06F4E45}" type="slidenum">
              <a:rPr lang="es-AR">
                <a:latin typeface="Calibri" charset="0"/>
                <a:ea typeface="MS PGothic" charset="0"/>
                <a:cs typeface="Osaka" charset="0"/>
              </a:rPr>
              <a:pPr algn="r" eaLnBrk="1" hangingPunct="1"/>
              <a:t>4</a:t>
            </a:fld>
            <a:endParaRPr lang="es-AR">
              <a:latin typeface="Calibri" charset="0"/>
              <a:ea typeface="MS PGothic" charset="0"/>
              <a:cs typeface="Osaka" charset="0"/>
            </a:endParaRPr>
          </a:p>
        </p:txBody>
      </p:sp>
      <p:sp>
        <p:nvSpPr>
          <p:cNvPr id="30728" name="Rectangle 5"/>
          <p:cNvSpPr>
            <a:spLocks noChangeArrowheads="1" noTextEdit="1"/>
          </p:cNvSpPr>
          <p:nvPr>
            <p:ph type="sldImg"/>
          </p:nvPr>
        </p:nvSpPr>
        <p:spPr>
          <a:solidFill>
            <a:srgbClr val="FFFFFF"/>
          </a:solidFill>
        </p:spPr>
      </p:sp>
      <p:sp>
        <p:nvSpPr>
          <p:cNvPr id="30729" name="Rectangle 6"/>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atin typeface="Times New Roman" charset="0"/>
              <a:ea typeface="Microsoft YaHei" charset="0"/>
              <a:cs typeface="Microsoft YaHei" charset="0"/>
            </a:endParaRPr>
          </a:p>
        </p:txBody>
      </p:sp>
      <p:sp>
        <p:nvSpPr>
          <p:cNvPr id="30730" name="Text Box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r" eaLnBrk="1" hangingPunct="1"/>
            <a:fld id="{8657BED4-5D70-ED4B-995D-5C7EB6E1755B}" type="slidenum">
              <a:rPr lang="es-AR">
                <a:latin typeface="Calibri" charset="0"/>
                <a:ea typeface="MS PGothic" charset="0"/>
                <a:cs typeface="Osaka" charset="0"/>
              </a:rPr>
              <a:pPr algn="r" eaLnBrk="1" hangingPunct="1"/>
              <a:t>4</a:t>
            </a:fld>
            <a:endParaRPr lang="es-AR">
              <a:latin typeface="Calibri" charset="0"/>
              <a:ea typeface="MS PGothic" charset="0"/>
              <a:cs typeface="Osak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dt" sz="quarter" idx="4294967295"/>
          </p:nvPr>
        </p:nvSpPr>
        <p:spPr bwMode="auto">
          <a:xfrm>
            <a:off x="3884613"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eaLnBrk="1" hangingPunct="1"/>
            <a:r>
              <a:rPr lang="es-AR">
                <a:latin typeface="Calibri" charset="0"/>
                <a:ea typeface="MS PGothic" charset="0"/>
                <a:cs typeface="Osaka" charset="0"/>
              </a:rPr>
              <a:t>24/04/12</a:t>
            </a:r>
          </a:p>
        </p:txBody>
      </p:sp>
      <p:sp>
        <p:nvSpPr>
          <p:cNvPr id="31747" name="Rectangle 12"/>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eaLnBrk="1" hangingPunct="1"/>
            <a:fld id="{859CBFFF-6AAA-7C4D-8527-E5A8AF50EF60}" type="slidenum">
              <a:rPr lang="es-AR">
                <a:latin typeface="Calibri" charset="0"/>
                <a:ea typeface="MS PGothic" charset="0"/>
                <a:cs typeface="Osaka" charset="0"/>
              </a:rPr>
              <a:pPr eaLnBrk="1" hangingPunct="1"/>
              <a:t>5</a:t>
            </a:fld>
            <a:endParaRPr lang="es-AR">
              <a:latin typeface="Calibri" charset="0"/>
              <a:ea typeface="MS PGothic" charset="0"/>
              <a:cs typeface="Osaka" charset="0"/>
            </a:endParaRPr>
          </a:p>
        </p:txBody>
      </p:sp>
      <p:sp>
        <p:nvSpPr>
          <p:cNvPr id="31748" name="Text Box 1"/>
          <p:cNvSpPr txBox="1">
            <a:spLocks noChangeArrowheads="1"/>
          </p:cNvSpPr>
          <p:nvPr/>
        </p:nvSpPr>
        <p:spPr bwMode="auto">
          <a:xfrm>
            <a:off x="3884613" y="0"/>
            <a:ext cx="2968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r" defTabSz="457200" eaLnBrk="1" fontAlgn="base">
              <a:spcBef>
                <a:spcPct val="0"/>
              </a:spcBef>
              <a:spcAft>
                <a:spcPct val="0"/>
              </a:spcAft>
            </a:pPr>
            <a:r>
              <a:rPr lang="es-AR" smtClean="0">
                <a:latin typeface="Calibri" charset="0"/>
                <a:ea typeface="MS PGothic" charset="0"/>
                <a:cs typeface="Osaka" charset="0"/>
              </a:rPr>
              <a:t>24/04/12</a:t>
            </a:r>
          </a:p>
        </p:txBody>
      </p:sp>
      <p:sp>
        <p:nvSpPr>
          <p:cNvPr id="31749" name="Text Box 2"/>
          <p:cNvSpPr txBox="1">
            <a:spLocks noChangeArrowheads="1"/>
          </p:cNvSpPr>
          <p:nvPr/>
        </p:nvSpPr>
        <p:spPr bwMode="auto">
          <a:xfrm>
            <a:off x="3884613" y="8685213"/>
            <a:ext cx="2968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r" defTabSz="457200" eaLnBrk="1" fontAlgn="base">
              <a:spcBef>
                <a:spcPct val="0"/>
              </a:spcBef>
              <a:spcAft>
                <a:spcPct val="0"/>
              </a:spcAft>
            </a:pPr>
            <a:fld id="{22224FDA-1E23-C04A-8D70-6C5A8222E9EF}" type="slidenum">
              <a:rPr lang="es-AR" smtClean="0">
                <a:latin typeface="Calibri" charset="0"/>
                <a:ea typeface="MS PGothic" charset="0"/>
                <a:cs typeface="Osaka" charset="0"/>
              </a:rPr>
              <a:pPr algn="r" defTabSz="457200" eaLnBrk="1" fontAlgn="base">
                <a:spcBef>
                  <a:spcPct val="0"/>
                </a:spcBef>
                <a:spcAft>
                  <a:spcPct val="0"/>
                </a:spcAft>
              </a:pPr>
              <a:t>5</a:t>
            </a:fld>
            <a:endParaRPr lang="es-AR" smtClean="0">
              <a:latin typeface="Calibri" charset="0"/>
              <a:ea typeface="MS PGothic" charset="0"/>
              <a:cs typeface="Osaka" charset="0"/>
            </a:endParaRPr>
          </a:p>
        </p:txBody>
      </p:sp>
      <p:sp>
        <p:nvSpPr>
          <p:cNvPr id="31750" name="Text Box 3"/>
          <p:cNvSpPr txBox="1">
            <a:spLocks noChangeArrowheads="1"/>
          </p:cNvSpPr>
          <p:nvPr/>
        </p:nvSpPr>
        <p:spPr bwMode="auto">
          <a:xfrm>
            <a:off x="3884613" y="0"/>
            <a:ext cx="2970212"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r" defTabSz="457200" eaLnBrk="1" fontAlgn="base">
              <a:spcBef>
                <a:spcPct val="0"/>
              </a:spcBef>
              <a:spcAft>
                <a:spcPct val="0"/>
              </a:spcAft>
            </a:pPr>
            <a:r>
              <a:rPr lang="es-AR" smtClean="0">
                <a:latin typeface="Calibri" charset="0"/>
                <a:ea typeface="MS PGothic" charset="0"/>
                <a:cs typeface="Osaka" charset="0"/>
              </a:rPr>
              <a:t>24/04/12</a:t>
            </a:r>
          </a:p>
        </p:txBody>
      </p:sp>
      <p:sp>
        <p:nvSpPr>
          <p:cNvPr id="31751" name="Text Box 4"/>
          <p:cNvSpPr txBox="1">
            <a:spLocks noChangeArrowheads="1"/>
          </p:cNvSpPr>
          <p:nvPr/>
        </p:nvSpPr>
        <p:spPr bwMode="auto">
          <a:xfrm>
            <a:off x="3884613" y="8685213"/>
            <a:ext cx="29702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r" defTabSz="457200" eaLnBrk="1" fontAlgn="base">
              <a:spcBef>
                <a:spcPct val="0"/>
              </a:spcBef>
              <a:spcAft>
                <a:spcPct val="0"/>
              </a:spcAft>
            </a:pPr>
            <a:fld id="{070BEB7F-86A2-0F4A-9578-B4AF0875BE80}" type="slidenum">
              <a:rPr lang="es-AR" smtClean="0">
                <a:latin typeface="Calibri" charset="0"/>
                <a:ea typeface="MS PGothic" charset="0"/>
                <a:cs typeface="Osaka" charset="0"/>
              </a:rPr>
              <a:pPr algn="r" defTabSz="457200" eaLnBrk="1" fontAlgn="base">
                <a:spcBef>
                  <a:spcPct val="0"/>
                </a:spcBef>
                <a:spcAft>
                  <a:spcPct val="0"/>
                </a:spcAft>
              </a:pPr>
              <a:t>5</a:t>
            </a:fld>
            <a:endParaRPr lang="es-AR" smtClean="0">
              <a:latin typeface="Calibri" charset="0"/>
              <a:ea typeface="MS PGothic" charset="0"/>
              <a:cs typeface="Osaka" charset="0"/>
            </a:endParaRPr>
          </a:p>
        </p:txBody>
      </p:sp>
      <p:sp>
        <p:nvSpPr>
          <p:cNvPr id="31752" name="Rectangle 5"/>
          <p:cNvSpPr>
            <a:spLocks noChangeArrowheads="1" noTextEdit="1"/>
          </p:cNvSpPr>
          <p:nvPr>
            <p:ph type="sldImg"/>
          </p:nvPr>
        </p:nvSpPr>
        <p:spPr>
          <a:solidFill>
            <a:srgbClr val="FFFFFF"/>
          </a:solidFill>
        </p:spPr>
      </p:sp>
      <p:sp>
        <p:nvSpPr>
          <p:cNvPr id="31753" name="Rectangle 6"/>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atin typeface="Times New Roman" charset="0"/>
              <a:ea typeface="Microsoft YaHei" charset="0"/>
              <a:cs typeface="Microsoft YaHei" charset="0"/>
            </a:endParaRPr>
          </a:p>
        </p:txBody>
      </p:sp>
      <p:sp>
        <p:nvSpPr>
          <p:cNvPr id="31754" name="Text Box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r" defTabSz="457200" eaLnBrk="1" fontAlgn="base">
              <a:spcBef>
                <a:spcPct val="0"/>
              </a:spcBef>
              <a:spcAft>
                <a:spcPct val="0"/>
              </a:spcAft>
            </a:pPr>
            <a:fld id="{286A75DF-1A88-4F45-BFC7-6CF683B04540}" type="slidenum">
              <a:rPr lang="es-AR" smtClean="0">
                <a:latin typeface="Calibri" charset="0"/>
                <a:ea typeface="MS PGothic" charset="0"/>
                <a:cs typeface="Osaka" charset="0"/>
              </a:rPr>
              <a:pPr algn="r" defTabSz="457200" eaLnBrk="1" fontAlgn="base">
                <a:spcBef>
                  <a:spcPct val="0"/>
                </a:spcBef>
                <a:spcAft>
                  <a:spcPct val="0"/>
                </a:spcAft>
              </a:pPr>
              <a:t>5</a:t>
            </a:fld>
            <a:endParaRPr lang="es-AR" smtClean="0">
              <a:latin typeface="Calibri" charset="0"/>
              <a:ea typeface="MS PGothic" charset="0"/>
              <a:cs typeface="Osak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8"/>
          <p:cNvSpPr>
            <a:spLocks noGrp="1" noChangeArrowheads="1"/>
          </p:cNvSpPr>
          <p:nvPr>
            <p:ph type="dt" sz="quarter" idx="4294967295"/>
          </p:nvPr>
        </p:nvSpPr>
        <p:spPr bwMode="auto">
          <a:xfrm>
            <a:off x="3884613"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eaLnBrk="1" hangingPunct="1"/>
            <a:r>
              <a:rPr lang="es-AR">
                <a:latin typeface="Calibri" charset="0"/>
                <a:ea typeface="MS PGothic" charset="0"/>
                <a:cs typeface="Osaka" charset="0"/>
              </a:rPr>
              <a:t>24/04/12</a:t>
            </a:r>
          </a:p>
        </p:txBody>
      </p:sp>
      <p:sp>
        <p:nvSpPr>
          <p:cNvPr id="32771" name="Rectangle 12"/>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eaLnBrk="1" hangingPunct="1"/>
            <a:fld id="{D8FC11F5-8168-1244-A370-E444BDA61C9D}" type="slidenum">
              <a:rPr lang="es-AR">
                <a:latin typeface="Calibri" charset="0"/>
                <a:ea typeface="MS PGothic" charset="0"/>
                <a:cs typeface="Osaka" charset="0"/>
              </a:rPr>
              <a:pPr eaLnBrk="1" hangingPunct="1"/>
              <a:t>6</a:t>
            </a:fld>
            <a:endParaRPr lang="es-AR">
              <a:latin typeface="Calibri" charset="0"/>
              <a:ea typeface="MS PGothic" charset="0"/>
              <a:cs typeface="Osaka" charset="0"/>
            </a:endParaRPr>
          </a:p>
        </p:txBody>
      </p:sp>
      <p:sp>
        <p:nvSpPr>
          <p:cNvPr id="32772" name="Text Box 1"/>
          <p:cNvSpPr txBox="1">
            <a:spLocks noChangeArrowheads="1"/>
          </p:cNvSpPr>
          <p:nvPr/>
        </p:nvSpPr>
        <p:spPr bwMode="auto">
          <a:xfrm>
            <a:off x="3884613" y="0"/>
            <a:ext cx="2968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r" eaLnBrk="1" hangingPunct="1"/>
            <a:r>
              <a:rPr lang="es-AR">
                <a:latin typeface="Calibri" charset="0"/>
                <a:ea typeface="MS PGothic" charset="0"/>
                <a:cs typeface="Osaka" charset="0"/>
              </a:rPr>
              <a:t>24/04/12</a:t>
            </a:r>
          </a:p>
        </p:txBody>
      </p:sp>
      <p:sp>
        <p:nvSpPr>
          <p:cNvPr id="32773" name="Text Box 2"/>
          <p:cNvSpPr txBox="1">
            <a:spLocks noChangeArrowheads="1"/>
          </p:cNvSpPr>
          <p:nvPr/>
        </p:nvSpPr>
        <p:spPr bwMode="auto">
          <a:xfrm>
            <a:off x="3884613" y="8685213"/>
            <a:ext cx="2968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r" eaLnBrk="1" hangingPunct="1"/>
            <a:fld id="{A2A42C63-B182-C74C-8CBC-A99AB7ADBC32}" type="slidenum">
              <a:rPr lang="es-AR">
                <a:latin typeface="Calibri" charset="0"/>
                <a:ea typeface="MS PGothic" charset="0"/>
                <a:cs typeface="Osaka" charset="0"/>
              </a:rPr>
              <a:pPr algn="r" eaLnBrk="1" hangingPunct="1"/>
              <a:t>6</a:t>
            </a:fld>
            <a:endParaRPr lang="es-AR">
              <a:latin typeface="Calibri" charset="0"/>
              <a:ea typeface="MS PGothic" charset="0"/>
              <a:cs typeface="Osaka" charset="0"/>
            </a:endParaRPr>
          </a:p>
        </p:txBody>
      </p:sp>
      <p:sp>
        <p:nvSpPr>
          <p:cNvPr id="32774" name="Text Box 3"/>
          <p:cNvSpPr txBox="1">
            <a:spLocks noChangeArrowheads="1"/>
          </p:cNvSpPr>
          <p:nvPr/>
        </p:nvSpPr>
        <p:spPr bwMode="auto">
          <a:xfrm>
            <a:off x="3884613" y="0"/>
            <a:ext cx="2970212"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r" eaLnBrk="1" hangingPunct="1"/>
            <a:r>
              <a:rPr lang="es-AR">
                <a:latin typeface="Calibri" charset="0"/>
                <a:ea typeface="MS PGothic" charset="0"/>
                <a:cs typeface="Osaka" charset="0"/>
              </a:rPr>
              <a:t>24/04/12</a:t>
            </a:r>
          </a:p>
        </p:txBody>
      </p:sp>
      <p:sp>
        <p:nvSpPr>
          <p:cNvPr id="32775" name="Text Box 4"/>
          <p:cNvSpPr txBox="1">
            <a:spLocks noChangeArrowheads="1"/>
          </p:cNvSpPr>
          <p:nvPr/>
        </p:nvSpPr>
        <p:spPr bwMode="auto">
          <a:xfrm>
            <a:off x="3884613" y="8685213"/>
            <a:ext cx="29702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r" eaLnBrk="1" hangingPunct="1"/>
            <a:fld id="{37F19122-3F0B-824A-8271-8E6C36674C3D}" type="slidenum">
              <a:rPr lang="es-AR">
                <a:latin typeface="Calibri" charset="0"/>
                <a:ea typeface="MS PGothic" charset="0"/>
                <a:cs typeface="Osaka" charset="0"/>
              </a:rPr>
              <a:pPr algn="r" eaLnBrk="1" hangingPunct="1"/>
              <a:t>6</a:t>
            </a:fld>
            <a:endParaRPr lang="es-AR">
              <a:latin typeface="Calibri" charset="0"/>
              <a:ea typeface="MS PGothic" charset="0"/>
              <a:cs typeface="Osaka" charset="0"/>
            </a:endParaRPr>
          </a:p>
        </p:txBody>
      </p:sp>
      <p:sp>
        <p:nvSpPr>
          <p:cNvPr id="32776" name="Rectangle 5"/>
          <p:cNvSpPr>
            <a:spLocks noChangeArrowheads="1" noTextEdit="1"/>
          </p:cNvSpPr>
          <p:nvPr>
            <p:ph type="sldImg"/>
          </p:nvPr>
        </p:nvSpPr>
        <p:spPr>
          <a:solidFill>
            <a:srgbClr val="FFFFFF"/>
          </a:solidFill>
        </p:spPr>
      </p:sp>
      <p:sp>
        <p:nvSpPr>
          <p:cNvPr id="32777" name="Rectangle 6"/>
          <p:cNvSpPr>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atin typeface="Times New Roman" charset="0"/>
              <a:ea typeface="Microsoft YaHei" charset="0"/>
              <a:cs typeface="Microsoft YaHei" charset="0"/>
            </a:endParaRPr>
          </a:p>
        </p:txBody>
      </p:sp>
      <p:sp>
        <p:nvSpPr>
          <p:cNvPr id="32778" name="Text Box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r" eaLnBrk="1" hangingPunct="1"/>
            <a:fld id="{B0641A90-4527-B347-B317-29FFE9AF6547}" type="slidenum">
              <a:rPr lang="es-AR">
                <a:latin typeface="Calibri" charset="0"/>
                <a:ea typeface="MS PGothic" charset="0"/>
                <a:cs typeface="Osaka" charset="0"/>
              </a:rPr>
              <a:pPr algn="r" eaLnBrk="1" hangingPunct="1"/>
              <a:t>6</a:t>
            </a:fld>
            <a:endParaRPr lang="es-AR">
              <a:latin typeface="Calibri" charset="0"/>
              <a:ea typeface="MS PGothic" charset="0"/>
              <a:cs typeface="Osak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xfrm>
            <a:off x="1149350" y="685800"/>
            <a:ext cx="4552950" cy="3416300"/>
          </a:xfrm>
          <a:ln/>
        </p:spPr>
      </p:sp>
      <p:sp>
        <p:nvSpPr>
          <p:cNvPr id="65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57348" name="3 Marcador de número de diapositiva"/>
          <p:cNvSpPr>
            <a:spLocks noGrp="1"/>
          </p:cNvSpPr>
          <p:nvPr>
            <p:ph type="sldNum" sz="quarter"/>
          </p:nvPr>
        </p:nvSpPr>
        <p:spPr>
          <a:ln>
            <a:miter lim="800000"/>
          </a:ln>
        </p:spPr>
        <p:txBody>
          <a:bodyPr/>
          <a:lstStyle/>
          <a:p>
            <a:pPr>
              <a:defRPr/>
            </a:pPr>
            <a:fld id="{E779446B-21C0-457D-A491-5BC0CD9EBCC8}" type="slidenum">
              <a:rPr lang="es-AR" smtClean="0"/>
              <a:pPr>
                <a:defRPr/>
              </a:pPr>
              <a:t>7</a:t>
            </a:fld>
            <a:endParaRPr lang="es-A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a:xfrm>
            <a:off x="1149350" y="685800"/>
            <a:ext cx="4552950" cy="3416300"/>
          </a:xfrm>
          <a:ln/>
        </p:spPr>
      </p:sp>
      <p:sp>
        <p:nvSpPr>
          <p:cNvPr id="665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4" name="3 Marcador de número de diapositiva"/>
          <p:cNvSpPr>
            <a:spLocks noGrp="1"/>
          </p:cNvSpPr>
          <p:nvPr>
            <p:ph type="sldNum" sz="quarter"/>
          </p:nvPr>
        </p:nvSpPr>
        <p:spPr/>
        <p:txBody>
          <a:bodyPr/>
          <a:lstStyle/>
          <a:p>
            <a:pPr>
              <a:defRPr/>
            </a:pPr>
            <a:fld id="{36A0345D-49CF-4569-BB0A-B0B7CC670B87}" type="slidenum">
              <a:rPr lang="es-AR" smtClean="0"/>
              <a:pPr>
                <a:defRPr/>
              </a:pPr>
              <a:t>8</a:t>
            </a:fld>
            <a:endParaRPr lang="es-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p:sp>
      <p:sp>
        <p:nvSpPr>
          <p:cNvPr id="3584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6F8E2B-B262-4A8F-BE1F-9D78C5932F68}" type="datetimeFigureOut">
              <a:rPr lang="en-US" smtClean="0"/>
              <a:pPr/>
              <a:t>06/10/13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BF0A4-E200-47EE-B81A-45D921B70AC7}"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6F8E2B-B262-4A8F-BE1F-9D78C5932F68}" type="datetimeFigureOut">
              <a:rPr lang="en-US" smtClean="0"/>
              <a:pPr/>
              <a:t>06/10/13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BF0A4-E200-47EE-B81A-45D921B70AC7}"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6F8E2B-B262-4A8F-BE1F-9D78C5932F68}" type="datetimeFigureOut">
              <a:rPr lang="en-US" smtClean="0"/>
              <a:pPr/>
              <a:t>06/10/13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BF0A4-E200-47EE-B81A-45D921B70AC7}"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AR"/>
          </a:p>
        </p:txBody>
      </p:sp>
    </p:spTree>
    <p:extLst>
      <p:ext uri="{BB962C8B-B14F-4D97-AF65-F5344CB8AC3E}">
        <p14:creationId xmlns:p14="http://schemas.microsoft.com/office/powerpoint/2010/main" val="799087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3355672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041831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1680530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655117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AR"/>
          </a:p>
        </p:txBody>
      </p:sp>
    </p:spTree>
    <p:extLst>
      <p:ext uri="{BB962C8B-B14F-4D97-AF65-F5344CB8AC3E}">
        <p14:creationId xmlns:p14="http://schemas.microsoft.com/office/powerpoint/2010/main" val="4062266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011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03235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6F8E2B-B262-4A8F-BE1F-9D78C5932F68}" type="datetimeFigureOut">
              <a:rPr lang="en-US" smtClean="0"/>
              <a:pPr/>
              <a:t>06/10/13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BF0A4-E200-47EE-B81A-45D921B70AC7}"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sym typeface="Helvetica Neue" charset="0"/>
            </a:endParaRPr>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675609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676126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extLst>
      <p:ext uri="{BB962C8B-B14F-4D97-AF65-F5344CB8AC3E}">
        <p14:creationId xmlns:p14="http://schemas.microsoft.com/office/powerpoint/2010/main" val="233662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6F8E2B-B262-4A8F-BE1F-9D78C5932F68}" type="datetimeFigureOut">
              <a:rPr lang="en-US" smtClean="0"/>
              <a:pPr/>
              <a:t>06/10/13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BF0A4-E200-47EE-B81A-45D921B70AC7}"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6F8E2B-B262-4A8F-BE1F-9D78C5932F68}" type="datetimeFigureOut">
              <a:rPr lang="en-US" smtClean="0"/>
              <a:pPr/>
              <a:t>06/10/13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BF0A4-E200-47EE-B81A-45D921B70AC7}"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6F8E2B-B262-4A8F-BE1F-9D78C5932F68}" type="datetimeFigureOut">
              <a:rPr lang="en-US" smtClean="0"/>
              <a:pPr/>
              <a:t>06/10/13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BF0A4-E200-47EE-B81A-45D921B70AC7}"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6F8E2B-B262-4A8F-BE1F-9D78C5932F68}" type="datetimeFigureOut">
              <a:rPr lang="en-US" smtClean="0"/>
              <a:pPr/>
              <a:t>06/10/13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BF0A4-E200-47EE-B81A-45D921B70AC7}"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F8E2B-B262-4A8F-BE1F-9D78C5932F68}" type="datetimeFigureOut">
              <a:rPr lang="en-US" smtClean="0"/>
              <a:pPr/>
              <a:t>06/10/13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BF0A4-E200-47EE-B81A-45D921B70AC7}"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F8E2B-B262-4A8F-BE1F-9D78C5932F68}" type="datetimeFigureOut">
              <a:rPr lang="en-US" smtClean="0"/>
              <a:pPr/>
              <a:t>06/10/13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BF0A4-E200-47EE-B81A-45D921B70AC7}"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F8E2B-B262-4A8F-BE1F-9D78C5932F68}" type="datetimeFigureOut">
              <a:rPr lang="en-US" smtClean="0"/>
              <a:pPr/>
              <a:t>06/10/13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BF0A4-E200-47EE-B81A-45D921B70AC7}"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F8E2B-B262-4A8F-BE1F-9D78C5932F68}" type="datetimeFigureOut">
              <a:rPr lang="en-US" smtClean="0"/>
              <a:pPr/>
              <a:t>06/10/13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BF0A4-E200-47EE-B81A-45D921B70AC7}"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1026" name="Picture 1" descr="senhal_bandera_pp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947150" y="3048000"/>
            <a:ext cx="1968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2922759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0" fontAlgn="base" hangingPunct="0">
        <a:spcBef>
          <a:spcPct val="0"/>
        </a:spcBef>
        <a:spcAft>
          <a:spcPct val="0"/>
        </a:spcAft>
        <a:defRPr sz="1200">
          <a:solidFill>
            <a:srgbClr val="000000"/>
          </a:solidFill>
          <a:latin typeface="+mj-lt"/>
          <a:ea typeface="ＭＳ Ｐゴシック" charset="0"/>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00" indent="-342900" algn="ctr" rtl="0" eaLnBrk="0" fontAlgn="base" hangingPunct="0">
        <a:spcBef>
          <a:spcPct val="0"/>
        </a:spcBef>
        <a:spcAft>
          <a:spcPct val="0"/>
        </a:spcAft>
        <a:defRPr>
          <a:solidFill>
            <a:srgbClr val="FFFFFF"/>
          </a:solidFill>
          <a:latin typeface="+mn-lt"/>
          <a:ea typeface="ＭＳ Ｐゴシック" charset="0"/>
          <a:cs typeface="+mn-cs"/>
          <a:sym typeface="Helvetica Neue" charset="0"/>
        </a:defRPr>
      </a:lvl1pPr>
      <a:lvl2pPr marL="457200" algn="ctr" rtl="0" eaLnBrk="0" fontAlgn="base" hangingPunct="0">
        <a:spcBef>
          <a:spcPct val="0"/>
        </a:spcBef>
        <a:spcAft>
          <a:spcPct val="0"/>
        </a:spcAft>
        <a:defRPr>
          <a:solidFill>
            <a:srgbClr val="FFFFFF"/>
          </a:solidFill>
          <a:latin typeface="+mn-lt"/>
          <a:ea typeface="+mn-ea"/>
          <a:cs typeface="+mn-cs"/>
          <a:sym typeface="Helvetica Neue" charset="0"/>
        </a:defRPr>
      </a:lvl2pPr>
      <a:lvl3pPr marL="914400" algn="ctr" rtl="0" eaLnBrk="0" fontAlgn="base" hangingPunct="0">
        <a:spcBef>
          <a:spcPct val="0"/>
        </a:spcBef>
        <a:spcAft>
          <a:spcPct val="0"/>
        </a:spcAft>
        <a:defRPr>
          <a:solidFill>
            <a:srgbClr val="FFFFFF"/>
          </a:solidFill>
          <a:latin typeface="+mn-lt"/>
          <a:ea typeface="+mn-ea"/>
          <a:cs typeface="+mn-cs"/>
          <a:sym typeface="Helvetica Neue" charset="0"/>
        </a:defRPr>
      </a:lvl3pPr>
      <a:lvl4pPr marL="1371600" algn="ctr" rtl="0" eaLnBrk="0" fontAlgn="base" hangingPunct="0">
        <a:spcBef>
          <a:spcPct val="0"/>
        </a:spcBef>
        <a:spcAft>
          <a:spcPct val="0"/>
        </a:spcAft>
        <a:defRPr>
          <a:solidFill>
            <a:srgbClr val="FFFFFF"/>
          </a:solidFill>
          <a:latin typeface="+mn-lt"/>
          <a:ea typeface="+mn-ea"/>
          <a:cs typeface="+mn-cs"/>
          <a:sym typeface="Helvetica Neue" charset="0"/>
        </a:defRPr>
      </a:lvl4pPr>
      <a:lvl5pPr marL="1828800" algn="ctr" rtl="0" eaLnBrk="0" fontAlgn="base" hangingPunct="0">
        <a:spcBef>
          <a:spcPct val="0"/>
        </a:spcBef>
        <a:spcAft>
          <a:spcPct val="0"/>
        </a:spcAft>
        <a:defRPr>
          <a:solidFill>
            <a:srgbClr val="FFFFFF"/>
          </a:solidFill>
          <a:latin typeface="+mn-lt"/>
          <a:ea typeface="+mn-ea"/>
          <a:cs typeface="+mn-cs"/>
          <a:sym typeface="Helvetica Neue" charset="0"/>
        </a:defRPr>
      </a:lvl5pPr>
      <a:lvl6pPr marL="2286000" algn="ctr" rtl="0" fontAlgn="base" hangingPunct="0">
        <a:spcBef>
          <a:spcPct val="0"/>
        </a:spcBef>
        <a:spcAft>
          <a:spcPct val="0"/>
        </a:spcAft>
        <a:defRPr>
          <a:solidFill>
            <a:srgbClr val="FFFFFF"/>
          </a:solidFill>
          <a:latin typeface="+mn-lt"/>
          <a:ea typeface="+mn-ea"/>
          <a:cs typeface="+mn-cs"/>
          <a:sym typeface="Helvetica Neue" charset="0"/>
        </a:defRPr>
      </a:lvl6pPr>
      <a:lvl7pPr marL="2743200" algn="ctr" rtl="0" fontAlgn="base" hangingPunct="0">
        <a:spcBef>
          <a:spcPct val="0"/>
        </a:spcBef>
        <a:spcAft>
          <a:spcPct val="0"/>
        </a:spcAft>
        <a:defRPr>
          <a:solidFill>
            <a:srgbClr val="FFFFFF"/>
          </a:solidFill>
          <a:latin typeface="+mn-lt"/>
          <a:ea typeface="+mn-ea"/>
          <a:cs typeface="+mn-cs"/>
          <a:sym typeface="Helvetica Neue" charset="0"/>
        </a:defRPr>
      </a:lvl7pPr>
      <a:lvl8pPr marL="3200400" algn="ctr" rtl="0" fontAlgn="base" hangingPunct="0">
        <a:spcBef>
          <a:spcPct val="0"/>
        </a:spcBef>
        <a:spcAft>
          <a:spcPct val="0"/>
        </a:spcAft>
        <a:defRPr>
          <a:solidFill>
            <a:srgbClr val="FFFFFF"/>
          </a:solidFill>
          <a:latin typeface="+mn-lt"/>
          <a:ea typeface="+mn-ea"/>
          <a:cs typeface="+mn-cs"/>
          <a:sym typeface="Helvetica Neue" charset="0"/>
        </a:defRPr>
      </a:lvl8pPr>
      <a:lvl9pPr marL="3657600" algn="ctr" rtl="0" fontAlgn="base" hangingPunct="0">
        <a:spcBef>
          <a:spcPct val="0"/>
        </a:spcBef>
        <a:spcAft>
          <a:spcPct val="0"/>
        </a:spcAft>
        <a:defRPr>
          <a:solidFill>
            <a:srgbClr val="FFFFFF"/>
          </a:solidFill>
          <a:latin typeface="+mn-lt"/>
          <a:ea typeface="+mn-ea"/>
          <a:cs typeface="+mn-cs"/>
          <a:sym typeface="Helvetica Neue" charset="0"/>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jpeg"/><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jpe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8958263" y="30734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3726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9542323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551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2" name="AutoShape 2"/>
          <p:cNvSpPr>
            <a:spLocks/>
          </p:cNvSpPr>
          <p:nvPr/>
        </p:nvSpPr>
        <p:spPr bwMode="auto">
          <a:xfrm>
            <a:off x="250825" y="981075"/>
            <a:ext cx="8569325" cy="5688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p:spPr>
        <p:txBody>
          <a:bodyPr lIns="50800" tIns="50800" rIns="50800" bIns="50800"/>
          <a:lstStyle/>
          <a:p>
            <a:pPr algn="ctr" defTabSz="914400">
              <a:buClr>
                <a:srgbClr val="333399"/>
              </a:buClr>
              <a:buSzPct val="100000"/>
            </a:pPr>
            <a:r>
              <a:rPr lang="es-AR" sz="2400" b="1"/>
              <a:t>Estándares transversales y específicos: </a:t>
            </a:r>
          </a:p>
          <a:p>
            <a:pPr defTabSz="914400">
              <a:buClr>
                <a:srgbClr val="333399"/>
              </a:buClr>
              <a:buSzPct val="100000"/>
            </a:pPr>
            <a:endParaRPr lang="es-AR" sz="2000"/>
          </a:p>
          <a:p>
            <a:pPr defTabSz="914400">
              <a:buClr>
                <a:srgbClr val="333399"/>
              </a:buClr>
              <a:buSzPct val="100000"/>
            </a:pPr>
            <a:endParaRPr lang="es-AR" sz="2000"/>
          </a:p>
          <a:p>
            <a:pPr defTabSz="914400">
              <a:buClr>
                <a:srgbClr val="333399"/>
              </a:buClr>
              <a:buSzPct val="100000"/>
              <a:buFont typeface="Wingdings" charset="0"/>
              <a:buChar char="ü"/>
            </a:pPr>
            <a:r>
              <a:rPr lang="es-AR" sz="2000"/>
              <a:t> Ayudan a precisar el alcance del enfoque de derechos. Son un conjunto de principios, pautas y reglas orientadoras que contribuyen a delimitar el alcance de las obligaciones jurídicas y el contenido de los derechos. </a:t>
            </a:r>
          </a:p>
          <a:p>
            <a:pPr defTabSz="914400">
              <a:buClr>
                <a:srgbClr val="333399"/>
              </a:buClr>
              <a:buSzPct val="100000"/>
            </a:pPr>
            <a:endParaRPr lang="es-AR" sz="2000"/>
          </a:p>
          <a:p>
            <a:pPr defTabSz="914400">
              <a:buClr>
                <a:srgbClr val="333399"/>
              </a:buClr>
              <a:buSzPct val="100000"/>
            </a:pPr>
            <a:endParaRPr lang="es-AR" sz="2000"/>
          </a:p>
          <a:p>
            <a:pPr defTabSz="914400">
              <a:buClr>
                <a:srgbClr val="333399"/>
              </a:buClr>
              <a:buSzPct val="100000"/>
              <a:buFont typeface="Wingdings" charset="0"/>
              <a:buChar char="ü"/>
            </a:pPr>
            <a:r>
              <a:rPr lang="es-AR" sz="2000"/>
              <a:t> Estándares transversales: comunes a todos los derechos</a:t>
            </a:r>
          </a:p>
          <a:p>
            <a:pPr defTabSz="914400">
              <a:buClr>
                <a:srgbClr val="333399"/>
              </a:buClr>
              <a:buSzPct val="100000"/>
            </a:pPr>
            <a:endParaRPr lang="es-AR" sz="2000"/>
          </a:p>
          <a:p>
            <a:pPr defTabSz="914400">
              <a:buClr>
                <a:srgbClr val="333399"/>
              </a:buClr>
              <a:buSzPct val="100000"/>
            </a:pPr>
            <a:endParaRPr lang="es-AR" sz="2000"/>
          </a:p>
          <a:p>
            <a:pPr defTabSz="914400">
              <a:buClr>
                <a:srgbClr val="333399"/>
              </a:buClr>
              <a:buSzPct val="100000"/>
              <a:buFont typeface="Wingdings" charset="0"/>
              <a:buChar char="ü"/>
            </a:pPr>
            <a:r>
              <a:rPr lang="es-AR" sz="2000"/>
              <a:t> Estándares específicos: en materia de derechos económicos, sociales y culturales</a:t>
            </a:r>
          </a:p>
          <a:p>
            <a:pPr defTabSz="914400">
              <a:buClr>
                <a:srgbClr val="333399"/>
              </a:buClr>
              <a:buSzPct val="100000"/>
            </a:pPr>
            <a:endParaRPr lang="es-AR" sz="2000"/>
          </a:p>
          <a:p>
            <a:pPr defTabSz="914400">
              <a:buClr>
                <a:srgbClr val="333399"/>
              </a:buClr>
              <a:buSzPct val="100000"/>
            </a:pPr>
            <a:endParaRPr lang="es-AR" sz="2000"/>
          </a:p>
          <a:p>
            <a:pPr defTabSz="914400">
              <a:buClr>
                <a:srgbClr val="333399"/>
              </a:buClr>
              <a:buSzPct val="100000"/>
            </a:pPr>
            <a:r>
              <a:rPr lang="es-AR" sz="2000"/>
              <a:t> </a:t>
            </a:r>
          </a:p>
          <a:p>
            <a:pPr defTabSz="914400">
              <a:buClr>
                <a:srgbClr val="333399"/>
              </a:buClr>
              <a:buSzPct val="100000"/>
            </a:pPr>
            <a:endParaRPr lang="es-AR" sz="2000"/>
          </a:p>
          <a:p>
            <a:pPr defTabSz="914400">
              <a:buClr>
                <a:srgbClr val="333399"/>
              </a:buClr>
              <a:buSzPct val="100000"/>
            </a:pPr>
            <a:endParaRPr lang="es-AR" sz="2000"/>
          </a:p>
          <a:p>
            <a:pPr defTabSz="914400">
              <a:buClr>
                <a:srgbClr val="333399"/>
              </a:buClr>
              <a:buSzPct val="100000"/>
            </a:pPr>
            <a:endParaRPr lang="es-AR" sz="2000"/>
          </a:p>
          <a:p>
            <a:pPr defTabSz="914400">
              <a:buClr>
                <a:srgbClr val="333399"/>
              </a:buClr>
              <a:buSzPct val="100000"/>
            </a:pPr>
            <a:endParaRPr lang="es-AR" sz="2000"/>
          </a:p>
          <a:p>
            <a:pPr defTabSz="914400">
              <a:buClr>
                <a:srgbClr val="333399"/>
              </a:buClr>
              <a:buSzPct val="100000"/>
            </a:pPr>
            <a:endParaRPr lang="es-AR" sz="2000"/>
          </a:p>
          <a:p>
            <a:pPr defTabSz="914400">
              <a:buClr>
                <a:srgbClr val="333399"/>
              </a:buClr>
              <a:buSzPct val="100000"/>
            </a:pPr>
            <a:endParaRPr lang="es-AR" sz="2000"/>
          </a:p>
          <a:p>
            <a:pPr defTabSz="914400">
              <a:buClr>
                <a:srgbClr val="333399"/>
              </a:buClr>
              <a:buSzPct val="100000"/>
            </a:pPr>
            <a:endParaRPr lang="es-AR" sz="2000"/>
          </a:p>
          <a:p>
            <a:pPr defTabSz="914400">
              <a:buClr>
                <a:srgbClr val="333399"/>
              </a:buClr>
              <a:buSzPct val="100000"/>
            </a:pPr>
            <a:endParaRPr lang="es-AR" sz="2000"/>
          </a:p>
          <a:p>
            <a:pPr defTabSz="914400">
              <a:buClr>
                <a:srgbClr val="333399"/>
              </a:buClr>
              <a:buSzPct val="100000"/>
            </a:pPr>
            <a:endParaRPr lang="es-AR" sz="2000"/>
          </a:p>
          <a:p>
            <a:pPr defTabSz="914400">
              <a:buClr>
                <a:srgbClr val="333399"/>
              </a:buClr>
              <a:buSzPct val="100000"/>
            </a:pPr>
            <a:endParaRPr lang="es-AR" sz="2000"/>
          </a:p>
          <a:p>
            <a:pPr defTabSz="914400">
              <a:buClr>
                <a:srgbClr val="333399"/>
              </a:buClr>
              <a:buSzPct val="100000"/>
            </a:pPr>
            <a:endParaRPr lang="es-AR" sz="2000"/>
          </a:p>
          <a:p>
            <a:pPr defTabSz="914400">
              <a:lnSpc>
                <a:spcPts val="2400"/>
              </a:lnSpc>
              <a:buSzPct val="100000"/>
            </a:pPr>
            <a:endParaRPr lang="es-AR" sz="2000"/>
          </a:p>
          <a:p>
            <a:pPr defTabSz="914400">
              <a:lnSpc>
                <a:spcPts val="2400"/>
              </a:lnSpc>
              <a:buSzPct val="100000"/>
            </a:pPr>
            <a:endParaRPr lang="es-AR" sz="2000"/>
          </a:p>
          <a:p>
            <a:pPr defTabSz="914400">
              <a:lnSpc>
                <a:spcPts val="2400"/>
              </a:lnSpc>
              <a:buSzPct val="100000"/>
              <a:buFont typeface="Arial" charset="0"/>
              <a:buChar char="•"/>
            </a:pPr>
            <a:endParaRPr lang="es-AR" sz="2000"/>
          </a:p>
        </p:txBody>
      </p:sp>
      <p:sp>
        <p:nvSpPr>
          <p:cNvPr id="11268" name="Rectangle 1"/>
          <p:cNvSpPr>
            <a:spLocks/>
          </p:cNvSpPr>
          <p:nvPr>
            <p:ph type="title"/>
          </p:nvPr>
        </p:nvSpPr>
        <p:spPr bwMode="auto">
          <a:xfrm>
            <a:off x="827088" y="188913"/>
            <a:ext cx="7854950" cy="71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ctr" anchorCtr="0" compatLnSpc="1">
            <a:prstTxWarp prst="textNoShape">
              <a:avLst/>
            </a:prstTxWarp>
            <a:normAutofit fontScale="90000"/>
          </a:bodyPr>
          <a:lstStyle/>
          <a:p>
            <a:pPr algn="ctr" defTabSz="914400" eaLnBrk="1"/>
            <a:r>
              <a:rPr lang="es-AR" sz="2800">
                <a:solidFill>
                  <a:schemeClr val="bg1"/>
                </a:solidFill>
                <a:latin typeface="Helvetica" charset="0"/>
                <a:cs typeface="Helvetica" charset="0"/>
              </a:rPr>
              <a:t/>
            </a:r>
            <a:br>
              <a:rPr lang="es-AR" sz="2800">
                <a:solidFill>
                  <a:schemeClr val="bg1"/>
                </a:solidFill>
                <a:latin typeface="Helvetica" charset="0"/>
                <a:cs typeface="Helvetica" charset="0"/>
              </a:rPr>
            </a:br>
            <a:r>
              <a:rPr lang="es-AR" sz="2400">
                <a:solidFill>
                  <a:schemeClr val="bg1"/>
                </a:solidFill>
                <a:latin typeface="Helvetica" charset="0"/>
                <a:cs typeface="Helvetica" charset="0"/>
              </a:rPr>
              <a:t>Principales dimensiones del enfoque de derechos </a:t>
            </a:r>
            <a:br>
              <a:rPr lang="es-AR" sz="2400">
                <a:solidFill>
                  <a:schemeClr val="bg1"/>
                </a:solidFill>
                <a:latin typeface="Helvetica" charset="0"/>
                <a:cs typeface="Helvetica" charset="0"/>
              </a:rPr>
            </a:br>
            <a:r>
              <a:rPr lang="es-AR" sz="2400">
                <a:solidFill>
                  <a:schemeClr val="bg1"/>
                </a:solidFill>
                <a:latin typeface="Helvetica" charset="0"/>
                <a:cs typeface="Helvetica" charset="0"/>
              </a:rPr>
              <a:t> </a:t>
            </a:r>
          </a:p>
        </p:txBody>
      </p:sp>
      <p:pic>
        <p:nvPicPr>
          <p:cNvPr id="11269" name="5 Imagen" descr="señal_mercos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1663" y="6021388"/>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7939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551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2" name="AutoShape 2"/>
          <p:cNvSpPr>
            <a:spLocks/>
          </p:cNvSpPr>
          <p:nvPr/>
        </p:nvSpPr>
        <p:spPr bwMode="auto">
          <a:xfrm>
            <a:off x="250825" y="1052513"/>
            <a:ext cx="8569325" cy="5616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p:spPr>
        <p:txBody>
          <a:bodyPr lIns="50800" tIns="50800" rIns="50800" bIns="50800"/>
          <a:lstStyle/>
          <a:p>
            <a:pPr marL="342900" indent="-342900" defTabSz="914400">
              <a:buClr>
                <a:srgbClr val="333399"/>
              </a:buClr>
              <a:buSzPct val="100000"/>
            </a:pPr>
            <a:r>
              <a:rPr lang="es-AR" sz="2000"/>
              <a:t>			     </a:t>
            </a:r>
            <a:r>
              <a:rPr lang="es-AR" sz="2400" b="1"/>
              <a:t>Estándares transversales</a:t>
            </a:r>
          </a:p>
          <a:p>
            <a:pPr marL="342900" indent="-342900" defTabSz="914400">
              <a:buClr>
                <a:srgbClr val="333399"/>
              </a:buClr>
              <a:buSzPct val="100000"/>
              <a:buFont typeface="Arial" charset="0"/>
              <a:buChar char="•"/>
            </a:pPr>
            <a:endParaRPr lang="es-AR" sz="2000"/>
          </a:p>
          <a:p>
            <a:pPr marL="342900" indent="-342900" defTabSz="914400">
              <a:buClr>
                <a:srgbClr val="333399"/>
              </a:buClr>
              <a:buSzPct val="100000"/>
            </a:pPr>
            <a:endParaRPr lang="es-AR" sz="2000"/>
          </a:p>
          <a:p>
            <a:pPr marL="342900" indent="-342900" defTabSz="914400">
              <a:buClr>
                <a:schemeClr val="accent2"/>
              </a:buClr>
              <a:buFont typeface="Wingdings" charset="0"/>
              <a:buChar char="ü"/>
            </a:pPr>
            <a:r>
              <a:rPr lang="en-US" sz="2000"/>
              <a:t>Acceso a mecanismos de reclamo administrativos y judiciales; </a:t>
            </a:r>
          </a:p>
          <a:p>
            <a:pPr marL="342900" indent="-342900" defTabSz="914400">
              <a:buClr>
                <a:schemeClr val="accent2"/>
              </a:buClr>
            </a:pPr>
            <a:endParaRPr lang="en-US" sz="2000"/>
          </a:p>
          <a:p>
            <a:pPr marL="342900" indent="-342900" defTabSz="914400">
              <a:buClr>
                <a:schemeClr val="accent2"/>
              </a:buClr>
              <a:buFont typeface="Wingdings" charset="0"/>
              <a:buChar char="ü"/>
            </a:pPr>
            <a:r>
              <a:rPr lang="en-US" sz="2000"/>
              <a:t>Participación </a:t>
            </a:r>
            <a:r>
              <a:rPr lang="es-AR" sz="2000"/>
              <a:t>social en los procesos de formación de las políticas;</a:t>
            </a:r>
            <a:endParaRPr lang="en-US" sz="2000"/>
          </a:p>
          <a:p>
            <a:pPr marL="342900" indent="-342900" defTabSz="914400">
              <a:buClr>
                <a:schemeClr val="accent2"/>
              </a:buClr>
              <a:buFont typeface="Wingdings" charset="0"/>
              <a:buChar char="ü"/>
            </a:pPr>
            <a:endParaRPr lang="en-US" sz="2000"/>
          </a:p>
          <a:p>
            <a:pPr marL="342900" indent="-342900" defTabSz="914400">
              <a:buClr>
                <a:schemeClr val="accent2"/>
              </a:buClr>
              <a:buFont typeface="Wingdings" charset="0"/>
              <a:buChar char="ü"/>
            </a:pPr>
            <a:r>
              <a:rPr lang="es-AR" sz="2000"/>
              <a:t>Fortalecimiento de capacidades para el ejercicio efectivo de derechos;</a:t>
            </a:r>
          </a:p>
          <a:p>
            <a:pPr marL="342900" indent="-342900" defTabSz="914400">
              <a:buClr>
                <a:schemeClr val="accent2"/>
              </a:buClr>
              <a:buFont typeface="Wingdings" charset="0"/>
              <a:buChar char="ü"/>
            </a:pPr>
            <a:endParaRPr lang="es-AR" sz="2000"/>
          </a:p>
          <a:p>
            <a:pPr marL="342900" indent="-342900" defTabSz="914400">
              <a:buClr>
                <a:schemeClr val="accent2"/>
              </a:buClr>
              <a:buFont typeface="Wingdings" charset="0"/>
              <a:buChar char="ü"/>
            </a:pPr>
            <a:r>
              <a:rPr lang="es-AR" sz="2000"/>
              <a:t>Acceso y producción de información tanto para diseño de políticas como para monitoreo de la gestión de gobierno;</a:t>
            </a:r>
          </a:p>
          <a:p>
            <a:pPr marL="342900" indent="-342900" defTabSz="914400">
              <a:buClr>
                <a:schemeClr val="accent2"/>
              </a:buClr>
              <a:buFont typeface="Wingdings" charset="0"/>
              <a:buChar char="ü"/>
            </a:pPr>
            <a:endParaRPr lang="es-AR" sz="2000"/>
          </a:p>
          <a:p>
            <a:pPr marL="342900" indent="-342900" defTabSz="914400">
              <a:buClr>
                <a:schemeClr val="accent2"/>
              </a:buClr>
              <a:buFont typeface="Wingdings" charset="0"/>
              <a:buChar char="ü"/>
            </a:pPr>
            <a:r>
              <a:rPr lang="es-AR" sz="2000"/>
              <a:t>Igualdad y no discriminación (en términos sustantivos: el enfoque de derechos es un poderoso instrumento para plantear la centralidad de la Igualdad en la agenda política, en su dimensión formal y sustantiva). </a:t>
            </a:r>
          </a:p>
          <a:p>
            <a:pPr marL="342900" indent="-342900" defTabSz="914400">
              <a:buClr>
                <a:schemeClr val="accent2"/>
              </a:buClr>
              <a:buFont typeface="Wingdings" charset="0"/>
              <a:buChar char="ü"/>
            </a:pPr>
            <a:endParaRPr lang="es-AR" sz="2000"/>
          </a:p>
          <a:p>
            <a:pPr marL="342900" indent="-342900" defTabSz="914400"/>
            <a:r>
              <a:rPr lang="es-AR" sz="2000"/>
              <a:t> </a:t>
            </a:r>
            <a:endParaRPr lang="es-AR" sz="2000">
              <a:solidFill>
                <a:srgbClr val="FF0000"/>
              </a:solidFill>
            </a:endParaRPr>
          </a:p>
        </p:txBody>
      </p:sp>
      <p:sp>
        <p:nvSpPr>
          <p:cNvPr id="12292" name="Rectangle 1"/>
          <p:cNvSpPr>
            <a:spLocks/>
          </p:cNvSpPr>
          <p:nvPr>
            <p:ph type="title"/>
          </p:nvPr>
        </p:nvSpPr>
        <p:spPr bwMode="auto">
          <a:xfrm>
            <a:off x="827088" y="188913"/>
            <a:ext cx="7854950" cy="71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ctr" anchorCtr="0" compatLnSpc="1">
            <a:prstTxWarp prst="textNoShape">
              <a:avLst/>
            </a:prstTxWarp>
            <a:normAutofit fontScale="90000"/>
          </a:bodyPr>
          <a:lstStyle/>
          <a:p>
            <a:pPr algn="ctr" defTabSz="914400" eaLnBrk="1"/>
            <a:r>
              <a:rPr lang="es-AR" sz="2800">
                <a:solidFill>
                  <a:schemeClr val="bg1"/>
                </a:solidFill>
                <a:latin typeface="Helvetica" charset="0"/>
                <a:cs typeface="Helvetica" charset="0"/>
              </a:rPr>
              <a:t/>
            </a:r>
            <a:br>
              <a:rPr lang="es-AR" sz="2800">
                <a:solidFill>
                  <a:schemeClr val="bg1"/>
                </a:solidFill>
                <a:latin typeface="Helvetica" charset="0"/>
                <a:cs typeface="Helvetica" charset="0"/>
              </a:rPr>
            </a:br>
            <a:r>
              <a:rPr lang="es-AR" sz="2400">
                <a:solidFill>
                  <a:schemeClr val="bg1"/>
                </a:solidFill>
                <a:latin typeface="Helvetica" charset="0"/>
                <a:cs typeface="Helvetica" charset="0"/>
              </a:rPr>
              <a:t>Principales dimensiones del enfoque de derechos</a:t>
            </a:r>
            <a:r>
              <a:rPr lang="es-AR" sz="2800">
                <a:solidFill>
                  <a:schemeClr val="bg1"/>
                </a:solidFill>
                <a:latin typeface="Helvetica" charset="0"/>
                <a:cs typeface="Helvetica" charset="0"/>
              </a:rPr>
              <a:t> </a:t>
            </a:r>
            <a:br>
              <a:rPr lang="es-AR" sz="2800">
                <a:solidFill>
                  <a:schemeClr val="bg1"/>
                </a:solidFill>
                <a:latin typeface="Helvetica" charset="0"/>
                <a:cs typeface="Helvetica" charset="0"/>
              </a:rPr>
            </a:br>
            <a:r>
              <a:rPr lang="es-AR" sz="2800">
                <a:solidFill>
                  <a:schemeClr val="bg1"/>
                </a:solidFill>
                <a:latin typeface="Helvetica" charset="0"/>
                <a:cs typeface="Helvetica" charset="0"/>
              </a:rPr>
              <a:t> </a:t>
            </a:r>
          </a:p>
        </p:txBody>
      </p:sp>
      <p:pic>
        <p:nvPicPr>
          <p:cNvPr id="12293" name="5 Imagen" descr="señal_mercos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1663" y="6021388"/>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7400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551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2" name="AutoShape 2"/>
          <p:cNvSpPr>
            <a:spLocks/>
          </p:cNvSpPr>
          <p:nvPr/>
        </p:nvSpPr>
        <p:spPr bwMode="auto">
          <a:xfrm>
            <a:off x="250825" y="1052513"/>
            <a:ext cx="8569325" cy="5616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p:spPr>
        <p:txBody>
          <a:bodyPr lIns="50800" tIns="50800" rIns="50800" bIns="50800"/>
          <a:lstStyle/>
          <a:p>
            <a:pPr marL="171450" indent="-171450" defTabSz="914400">
              <a:lnSpc>
                <a:spcPts val="2400"/>
              </a:lnSpc>
              <a:buSzPct val="100000"/>
            </a:pPr>
            <a:endParaRPr lang="es-AR" sz="2000" dirty="0"/>
          </a:p>
          <a:p>
            <a:pPr marL="171450" indent="-171450" defTabSz="914400">
              <a:lnSpc>
                <a:spcPts val="2400"/>
              </a:lnSpc>
              <a:buSzPct val="100000"/>
            </a:pPr>
            <a:r>
              <a:rPr lang="es-AR" sz="1800" dirty="0"/>
              <a:t> 		</a:t>
            </a:r>
            <a:r>
              <a:rPr lang="es-AR" sz="2400" b="1" dirty="0"/>
              <a:t>Estándares específicos en materia de DESC</a:t>
            </a:r>
            <a:endParaRPr lang="es-AR" sz="2400" dirty="0"/>
          </a:p>
          <a:p>
            <a:pPr marL="171450" indent="-171450" defTabSz="914400">
              <a:lnSpc>
                <a:spcPts val="2400"/>
              </a:lnSpc>
              <a:buSzPct val="100000"/>
            </a:pPr>
            <a:endParaRPr lang="es-AR" sz="2000" dirty="0"/>
          </a:p>
          <a:p>
            <a:pPr marL="171450" indent="-171450" defTabSz="914400">
              <a:buClr>
                <a:srgbClr val="333399"/>
              </a:buClr>
              <a:buSzPct val="100000"/>
            </a:pPr>
            <a:endParaRPr lang="es-AR" sz="2000" dirty="0"/>
          </a:p>
          <a:p>
            <a:pPr marL="171450" indent="-171450" defTabSz="914400">
              <a:buClr>
                <a:schemeClr val="accent2"/>
              </a:buClr>
              <a:buFont typeface="Wingdings" charset="0"/>
              <a:buChar char="ü"/>
            </a:pPr>
            <a:r>
              <a:rPr lang="es-AR" sz="2000" dirty="0"/>
              <a:t>Protección prioritaria a grupos en situación de vulnerabilidad; </a:t>
            </a:r>
          </a:p>
          <a:p>
            <a:pPr marL="171450" indent="-171450" defTabSz="914400">
              <a:buClr>
                <a:schemeClr val="accent2"/>
              </a:buClr>
              <a:buFont typeface="Wingdings" charset="0"/>
              <a:buChar char="ü"/>
            </a:pPr>
            <a:endParaRPr lang="es-AR" sz="2000" dirty="0"/>
          </a:p>
          <a:p>
            <a:pPr marL="171450" indent="-171450" defTabSz="914400">
              <a:buClr>
                <a:schemeClr val="accent2"/>
              </a:buClr>
            </a:pPr>
            <a:endParaRPr lang="es-AR" sz="2000" dirty="0"/>
          </a:p>
          <a:p>
            <a:pPr marL="171450" indent="-171450" defTabSz="914400">
              <a:buClr>
                <a:schemeClr val="accent2"/>
              </a:buClr>
              <a:buFont typeface="Wingdings" charset="0"/>
              <a:buChar char="ü"/>
            </a:pPr>
            <a:r>
              <a:rPr lang="es-AR" sz="2000" dirty="0"/>
              <a:t>Cumplimiento de niveles mínimos de derechos; </a:t>
            </a:r>
          </a:p>
          <a:p>
            <a:pPr marL="171450" indent="-171450" defTabSz="914400">
              <a:buClr>
                <a:schemeClr val="accent2"/>
              </a:buClr>
              <a:buFont typeface="Wingdings" charset="0"/>
              <a:buChar char="ü"/>
            </a:pPr>
            <a:endParaRPr lang="es-AR" sz="2000" dirty="0"/>
          </a:p>
          <a:p>
            <a:pPr marL="171450" indent="-171450" defTabSz="914400">
              <a:buClr>
                <a:schemeClr val="accent2"/>
              </a:buClr>
              <a:buFont typeface="Wingdings" charset="0"/>
              <a:buChar char="ü"/>
            </a:pPr>
            <a:endParaRPr lang="es-AR" sz="2000" dirty="0"/>
          </a:p>
          <a:p>
            <a:pPr marL="171450" indent="-171450" defTabSz="914400">
              <a:buClr>
                <a:schemeClr val="accent2"/>
              </a:buClr>
              <a:buFont typeface="Wingdings" charset="0"/>
              <a:buChar char="ü"/>
            </a:pPr>
            <a:r>
              <a:rPr lang="es-AR" sz="2000" dirty="0"/>
              <a:t>Progresividad y no regresividad en las políticas y recursos; </a:t>
            </a:r>
          </a:p>
          <a:p>
            <a:pPr marL="171450" indent="-171450" defTabSz="914400">
              <a:buClr>
                <a:schemeClr val="accent2"/>
              </a:buClr>
              <a:buFont typeface="Wingdings" charset="0"/>
              <a:buChar char="ü"/>
            </a:pPr>
            <a:endParaRPr lang="es-AR" sz="2000" dirty="0"/>
          </a:p>
          <a:p>
            <a:pPr marL="171450" indent="-171450" defTabSz="914400">
              <a:buClr>
                <a:schemeClr val="accent2"/>
              </a:buClr>
              <a:buFont typeface="Wingdings" charset="0"/>
              <a:buChar char="ü"/>
            </a:pPr>
            <a:endParaRPr lang="es-ES" sz="2000" dirty="0"/>
          </a:p>
          <a:p>
            <a:pPr marL="171450" indent="-171450" defTabSz="914400">
              <a:buClr>
                <a:schemeClr val="accent2"/>
              </a:buClr>
              <a:buFont typeface="Wingdings" charset="0"/>
              <a:buChar char="ü"/>
            </a:pPr>
            <a:r>
              <a:rPr lang="es-ES" sz="2000" dirty="0"/>
              <a:t>Obligación de adoptar medidas hasta el máximo de los recursos disponibles. </a:t>
            </a:r>
            <a:endParaRPr lang="es-AR" sz="2000" dirty="0"/>
          </a:p>
        </p:txBody>
      </p:sp>
      <p:sp>
        <p:nvSpPr>
          <p:cNvPr id="13316" name="Rectangle 1"/>
          <p:cNvSpPr>
            <a:spLocks/>
          </p:cNvSpPr>
          <p:nvPr>
            <p:ph type="title"/>
          </p:nvPr>
        </p:nvSpPr>
        <p:spPr bwMode="auto">
          <a:xfrm>
            <a:off x="827088" y="188913"/>
            <a:ext cx="7854950" cy="71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ctr" anchorCtr="0" compatLnSpc="1">
            <a:prstTxWarp prst="textNoShape">
              <a:avLst/>
            </a:prstTxWarp>
            <a:normAutofit fontScale="90000"/>
          </a:bodyPr>
          <a:lstStyle/>
          <a:p>
            <a:pPr algn="ctr" defTabSz="914400" eaLnBrk="1"/>
            <a:r>
              <a:rPr lang="es-AR" sz="2800">
                <a:solidFill>
                  <a:schemeClr val="bg1"/>
                </a:solidFill>
                <a:latin typeface="Helvetica" charset="0"/>
                <a:cs typeface="Helvetica" charset="0"/>
              </a:rPr>
              <a:t/>
            </a:r>
            <a:br>
              <a:rPr lang="es-AR" sz="2800">
                <a:solidFill>
                  <a:schemeClr val="bg1"/>
                </a:solidFill>
                <a:latin typeface="Helvetica" charset="0"/>
                <a:cs typeface="Helvetica" charset="0"/>
              </a:rPr>
            </a:br>
            <a:r>
              <a:rPr lang="es-AR" sz="2400">
                <a:solidFill>
                  <a:schemeClr val="bg1"/>
                </a:solidFill>
                <a:latin typeface="Helvetica" charset="0"/>
                <a:cs typeface="Helvetica" charset="0"/>
              </a:rPr>
              <a:t>Principales dimensiones del enfoque de </a:t>
            </a:r>
            <a:r>
              <a:rPr lang="es-AR" sz="2800">
                <a:solidFill>
                  <a:schemeClr val="bg1"/>
                </a:solidFill>
                <a:latin typeface="Helvetica" charset="0"/>
                <a:cs typeface="Helvetica" charset="0"/>
              </a:rPr>
              <a:t>derechos </a:t>
            </a:r>
            <a:br>
              <a:rPr lang="es-AR" sz="2800">
                <a:solidFill>
                  <a:schemeClr val="bg1"/>
                </a:solidFill>
                <a:latin typeface="Helvetica" charset="0"/>
                <a:cs typeface="Helvetica" charset="0"/>
              </a:rPr>
            </a:br>
            <a:r>
              <a:rPr lang="es-AR" sz="2800">
                <a:solidFill>
                  <a:schemeClr val="bg1"/>
                </a:solidFill>
                <a:latin typeface="Helvetica" charset="0"/>
                <a:cs typeface="Helvetica" charset="0"/>
              </a:rPr>
              <a:t> </a:t>
            </a:r>
          </a:p>
        </p:txBody>
      </p:sp>
      <p:pic>
        <p:nvPicPr>
          <p:cNvPr id="13317" name="5 Imagen" descr="señal_mercos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1663" y="6021388"/>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8994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p:cNvSpPr>
          <p:nvPr/>
        </p:nvSpPr>
        <p:spPr bwMode="auto">
          <a:xfrm>
            <a:off x="250825" y="1285875"/>
            <a:ext cx="8497888" cy="52149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marL="342900" indent="-342900" eaLnBrk="0">
              <a:defRPr sz="1200">
                <a:solidFill>
                  <a:srgbClr val="000000"/>
                </a:solidFill>
                <a:latin typeface="Helvetica" charset="0"/>
                <a:ea typeface="Helvetica" charset="0"/>
                <a:cs typeface="Helvetica" charset="0"/>
                <a:sym typeface="Helvetica" charset="0"/>
              </a:defRPr>
            </a:lvl1pPr>
            <a:lvl2pPr marL="365125" indent="-365125"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lvl="1" defTabSz="914400" eaLnBrk="1">
              <a:lnSpc>
                <a:spcPct val="90000"/>
              </a:lnSpc>
              <a:buClr>
                <a:srgbClr val="009999"/>
              </a:buClr>
              <a:buSzPct val="80000"/>
              <a:buFont typeface="ArialMT" charset="0"/>
              <a:buChar char="►"/>
            </a:pPr>
            <a:endParaRPr lang="es-AR" altLang="es-AR" sz="2200"/>
          </a:p>
          <a:p>
            <a:pPr lvl="1" defTabSz="914400" eaLnBrk="1">
              <a:lnSpc>
                <a:spcPct val="90000"/>
              </a:lnSpc>
              <a:buClr>
                <a:srgbClr val="009999"/>
              </a:buClr>
              <a:buSzPct val="80000"/>
            </a:pPr>
            <a:endParaRPr lang="es-AR" altLang="es-AR" sz="2200"/>
          </a:p>
          <a:p>
            <a:pPr lvl="1" defTabSz="914400" eaLnBrk="1">
              <a:lnSpc>
                <a:spcPct val="90000"/>
              </a:lnSpc>
              <a:buClr>
                <a:srgbClr val="009999"/>
              </a:buClr>
              <a:buSzPct val="80000"/>
              <a:buFont typeface="ArialMT" charset="0"/>
              <a:buChar char="►"/>
            </a:pPr>
            <a:r>
              <a:rPr lang="es-AR" altLang="es-AR" sz="2200"/>
              <a:t>Universalidad y focalización de las políticas sociales;</a:t>
            </a:r>
          </a:p>
          <a:p>
            <a:pPr lvl="1" defTabSz="914400" eaLnBrk="1">
              <a:lnSpc>
                <a:spcPct val="90000"/>
              </a:lnSpc>
              <a:buClr>
                <a:srgbClr val="009999"/>
              </a:buClr>
              <a:buSzPct val="80000"/>
            </a:pPr>
            <a:endParaRPr lang="es-AR" altLang="es-AR" sz="2200"/>
          </a:p>
          <a:p>
            <a:pPr lvl="1" defTabSz="914400" eaLnBrk="1">
              <a:lnSpc>
                <a:spcPct val="90000"/>
              </a:lnSpc>
              <a:buClr>
                <a:srgbClr val="009999"/>
              </a:buClr>
              <a:buSzPct val="80000"/>
              <a:buFont typeface="ArialMT" charset="0"/>
              <a:buChar char="►"/>
            </a:pPr>
            <a:r>
              <a:rPr lang="es-AR" altLang="es-AR" sz="2200"/>
              <a:t>Existencia y tipo de condicionalidades de los programas de transferencia de ingreso; </a:t>
            </a:r>
          </a:p>
          <a:p>
            <a:pPr lvl="1" defTabSz="914400" eaLnBrk="1">
              <a:lnSpc>
                <a:spcPct val="90000"/>
              </a:lnSpc>
              <a:buClr>
                <a:srgbClr val="009999"/>
              </a:buClr>
              <a:buSzPct val="80000"/>
              <a:buFont typeface="ArialMT" charset="0"/>
              <a:buChar char="►"/>
            </a:pPr>
            <a:endParaRPr lang="es-AR" altLang="es-AR" sz="2200"/>
          </a:p>
          <a:p>
            <a:pPr lvl="1" defTabSz="914400" eaLnBrk="1">
              <a:lnSpc>
                <a:spcPct val="90000"/>
              </a:lnSpc>
              <a:buClr>
                <a:srgbClr val="009999"/>
              </a:buClr>
              <a:buSzPct val="80000"/>
              <a:buFont typeface="ArialMT" charset="0"/>
              <a:buChar char="►"/>
            </a:pPr>
            <a:r>
              <a:rPr lang="es-AR" altLang="es-AR" sz="2200"/>
              <a:t>Previsión de mecanismos administrativos de reclamo en los programas sociales;</a:t>
            </a:r>
          </a:p>
          <a:p>
            <a:pPr lvl="1" defTabSz="914400" eaLnBrk="1">
              <a:lnSpc>
                <a:spcPct val="90000"/>
              </a:lnSpc>
              <a:buClr>
                <a:srgbClr val="009999"/>
              </a:buClr>
              <a:buSzPct val="80000"/>
            </a:pPr>
            <a:endParaRPr lang="es-AR" altLang="es-AR" sz="2200"/>
          </a:p>
          <a:p>
            <a:pPr lvl="1" defTabSz="914400" eaLnBrk="1">
              <a:lnSpc>
                <a:spcPct val="90000"/>
              </a:lnSpc>
              <a:buClr>
                <a:srgbClr val="009999"/>
              </a:buClr>
              <a:buSzPct val="80000"/>
              <a:buFont typeface="ArialMT" charset="0"/>
              <a:buChar char="►"/>
            </a:pPr>
            <a:r>
              <a:rPr lang="es-AR" altLang="es-AR" sz="2200"/>
              <a:t>Diseño universal y ajustes razonables. ej. Adultos mayores y personas con discapacidad;</a:t>
            </a:r>
          </a:p>
          <a:p>
            <a:pPr lvl="1" defTabSz="914400" eaLnBrk="1">
              <a:lnSpc>
                <a:spcPct val="90000"/>
              </a:lnSpc>
              <a:buClr>
                <a:srgbClr val="009999"/>
              </a:buClr>
              <a:buSzPct val="80000"/>
            </a:pPr>
            <a:endParaRPr lang="es-AR" altLang="es-AR" sz="2200"/>
          </a:p>
          <a:p>
            <a:pPr lvl="1" defTabSz="914400" eaLnBrk="1">
              <a:lnSpc>
                <a:spcPct val="90000"/>
              </a:lnSpc>
              <a:buClr>
                <a:srgbClr val="009999"/>
              </a:buClr>
              <a:buSzPct val="80000"/>
              <a:buFont typeface="ArialMT" charset="0"/>
              <a:buChar char="►"/>
            </a:pPr>
            <a:r>
              <a:rPr lang="es-AR" altLang="es-AR" sz="2200"/>
              <a:t>Principio de autonomía y residencias de larga estadía en el caso de los adultos mayores;</a:t>
            </a:r>
          </a:p>
          <a:p>
            <a:pPr lvl="1" defTabSz="914400" eaLnBrk="1">
              <a:lnSpc>
                <a:spcPct val="90000"/>
              </a:lnSpc>
              <a:buClr>
                <a:srgbClr val="009999"/>
              </a:buClr>
              <a:buSzPct val="80000"/>
              <a:buFont typeface="ArialMT" charset="0"/>
              <a:buChar char="►"/>
            </a:pPr>
            <a:endParaRPr lang="es-AR" altLang="es-AR" sz="2200"/>
          </a:p>
        </p:txBody>
      </p:sp>
      <p:pic>
        <p:nvPicPr>
          <p:cNvPr id="15363" name="5 Imagen" descr="señal_mercos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1663" y="6005513"/>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Rectangle 1"/>
          <p:cNvSpPr txBox="1">
            <a:spLocks/>
          </p:cNvSpPr>
          <p:nvPr/>
        </p:nvSpPr>
        <p:spPr bwMode="auto">
          <a:xfrm>
            <a:off x="569913" y="331788"/>
            <a:ext cx="7632700" cy="533400"/>
          </a:xfrm>
          <a:prstGeom prst="rect">
            <a:avLst/>
          </a:prstGeom>
          <a:noFill/>
          <a:ln/>
          <a:extLst/>
        </p:spPr>
        <p:txBody>
          <a:bodyPr lIns="50800" tIns="50800" rIns="50800" bIns="50800" anchor="ctr"/>
          <a:lst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400">
              <a:defRPr/>
            </a:pPr>
            <a:r>
              <a:rPr lang="es-AR" sz="2400" kern="0" dirty="0" smtClean="0">
                <a:solidFill>
                  <a:schemeClr val="bg1"/>
                </a:solidFill>
                <a:latin typeface="Arial" pitchFamily="34" charset="0"/>
                <a:cs typeface="Arial" pitchFamily="34" charset="0"/>
                <a:sym typeface="Arial" pitchFamily="34" charset="0"/>
              </a:rPr>
              <a:t>Algunos debates claves sobre derechos en las políticas sociales</a:t>
            </a:r>
          </a:p>
        </p:txBody>
      </p:sp>
    </p:spTree>
    <p:extLst>
      <p:ext uri="{BB962C8B-B14F-4D97-AF65-F5344CB8AC3E}">
        <p14:creationId xmlns:p14="http://schemas.microsoft.com/office/powerpoint/2010/main" val="239052597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p:cNvSpPr>
          <p:nvPr/>
        </p:nvSpPr>
        <p:spPr bwMode="auto">
          <a:xfrm>
            <a:off x="250825" y="1285875"/>
            <a:ext cx="8497888" cy="52149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marL="342900" indent="-342900" eaLnBrk="0">
              <a:defRPr sz="1200">
                <a:solidFill>
                  <a:srgbClr val="000000"/>
                </a:solidFill>
                <a:latin typeface="Helvetica" charset="0"/>
                <a:ea typeface="Helvetica" charset="0"/>
                <a:cs typeface="Helvetica" charset="0"/>
                <a:sym typeface="Helvetica" charset="0"/>
              </a:defRPr>
            </a:lvl1pPr>
            <a:lvl2pPr marL="365125" indent="-365125"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lvl="1" defTabSz="914400" eaLnBrk="1">
              <a:lnSpc>
                <a:spcPct val="90000"/>
              </a:lnSpc>
              <a:buClr>
                <a:srgbClr val="009999"/>
              </a:buClr>
              <a:buSzPct val="80000"/>
            </a:pPr>
            <a:endParaRPr lang="es-AR" altLang="es-AR" sz="2200"/>
          </a:p>
          <a:p>
            <a:pPr lvl="1" defTabSz="914400" eaLnBrk="1">
              <a:lnSpc>
                <a:spcPct val="90000"/>
              </a:lnSpc>
              <a:buClr>
                <a:srgbClr val="009999"/>
              </a:buClr>
              <a:buSzPct val="80000"/>
              <a:buFont typeface="ArialMT" charset="0"/>
              <a:buChar char="►"/>
            </a:pPr>
            <a:endParaRPr lang="es-AR" altLang="es-AR" sz="2200"/>
          </a:p>
          <a:p>
            <a:pPr lvl="1" defTabSz="914400" eaLnBrk="1">
              <a:lnSpc>
                <a:spcPct val="90000"/>
              </a:lnSpc>
              <a:buClr>
                <a:srgbClr val="009999"/>
              </a:buClr>
              <a:buSzPct val="80000"/>
            </a:pPr>
            <a:endParaRPr lang="es-AR" altLang="es-AR" sz="2200"/>
          </a:p>
          <a:p>
            <a:pPr lvl="1" defTabSz="914400" eaLnBrk="1">
              <a:lnSpc>
                <a:spcPct val="90000"/>
              </a:lnSpc>
              <a:buClr>
                <a:srgbClr val="009999"/>
              </a:buClr>
              <a:buSzPct val="80000"/>
              <a:buFont typeface="ArialMT" charset="0"/>
              <a:buChar char="►"/>
            </a:pPr>
            <a:r>
              <a:rPr lang="es-AR" altLang="es-AR" sz="2200"/>
              <a:t>Seguridad social no contributiva como derecho;</a:t>
            </a:r>
            <a:br>
              <a:rPr lang="es-AR" altLang="es-AR" sz="2200"/>
            </a:br>
            <a:endParaRPr lang="es-AR" altLang="es-AR" sz="2200"/>
          </a:p>
          <a:p>
            <a:pPr lvl="1" defTabSz="914400" eaLnBrk="1">
              <a:lnSpc>
                <a:spcPct val="90000"/>
              </a:lnSpc>
              <a:buClr>
                <a:srgbClr val="009999"/>
              </a:buClr>
              <a:buSzPct val="80000"/>
              <a:buFont typeface="ArialMT" charset="0"/>
              <a:buChar char="►"/>
            </a:pPr>
            <a:r>
              <a:rPr lang="es-AR" altLang="es-AR" sz="2200"/>
              <a:t>Sistemas de cuidado/igualdad de género;</a:t>
            </a:r>
            <a:endParaRPr lang="es-AR" altLang="es-AR" sz="2200">
              <a:latin typeface="Helvetica Neue" charset="0"/>
              <a:ea typeface="Helvetica Neue" charset="0"/>
              <a:cs typeface="Helvetica Neue" charset="0"/>
              <a:sym typeface="Helvetica Neue" charset="0"/>
            </a:endParaRPr>
          </a:p>
          <a:p>
            <a:pPr lvl="1" defTabSz="914400" eaLnBrk="1">
              <a:lnSpc>
                <a:spcPct val="90000"/>
              </a:lnSpc>
              <a:buClr>
                <a:srgbClr val="009999"/>
              </a:buClr>
              <a:buSzPct val="80000"/>
              <a:buFont typeface="ArialMT" charset="0"/>
              <a:buChar char="►"/>
            </a:pPr>
            <a:endParaRPr lang="es-AR" altLang="es-AR" sz="2200">
              <a:latin typeface="Helvetica Neue" charset="0"/>
              <a:ea typeface="Helvetica Neue" charset="0"/>
              <a:cs typeface="Helvetica Neue" charset="0"/>
              <a:sym typeface="Helvetica Neue" charset="0"/>
            </a:endParaRPr>
          </a:p>
          <a:p>
            <a:pPr lvl="1" defTabSz="914400" eaLnBrk="1">
              <a:lnSpc>
                <a:spcPct val="90000"/>
              </a:lnSpc>
              <a:buClr>
                <a:srgbClr val="009999"/>
              </a:buClr>
              <a:buSzPct val="80000"/>
              <a:buFont typeface="ArialMT" charset="0"/>
              <a:buChar char="►"/>
            </a:pPr>
            <a:r>
              <a:rPr lang="es-AR" altLang="es-AR" sz="2200">
                <a:latin typeface="Helvetica Neue" charset="0"/>
                <a:ea typeface="Helvetica Neue" charset="0"/>
                <a:cs typeface="Helvetica Neue" charset="0"/>
                <a:sym typeface="Helvetica Neue" charset="0"/>
              </a:rPr>
              <a:t>Mecanismos de participación en diseño y monitoreo de políticas sociales;</a:t>
            </a:r>
          </a:p>
          <a:p>
            <a:pPr lvl="1" defTabSz="914400" eaLnBrk="1">
              <a:lnSpc>
                <a:spcPct val="90000"/>
              </a:lnSpc>
              <a:buClr>
                <a:srgbClr val="009999"/>
              </a:buClr>
              <a:buSzPct val="80000"/>
              <a:buFont typeface="ArialMT" charset="0"/>
              <a:buChar char="►"/>
            </a:pPr>
            <a:endParaRPr lang="es-AR" altLang="es-AR" sz="2200">
              <a:latin typeface="Helvetica Neue" charset="0"/>
              <a:ea typeface="Helvetica Neue" charset="0"/>
              <a:cs typeface="Helvetica Neue" charset="0"/>
              <a:sym typeface="Helvetica Neue" charset="0"/>
            </a:endParaRPr>
          </a:p>
          <a:p>
            <a:pPr lvl="1" defTabSz="914400" eaLnBrk="1">
              <a:lnSpc>
                <a:spcPct val="90000"/>
              </a:lnSpc>
              <a:buClr>
                <a:srgbClr val="009999"/>
              </a:buClr>
              <a:buSzPct val="80000"/>
              <a:buFont typeface="ArialMT" charset="0"/>
              <a:buChar char="►"/>
            </a:pPr>
            <a:r>
              <a:rPr lang="es-AR" altLang="es-AR" sz="2200">
                <a:latin typeface="Helvetica Neue" charset="0"/>
                <a:ea typeface="Helvetica Neue" charset="0"/>
                <a:cs typeface="Helvetica Neue" charset="0"/>
                <a:sym typeface="Helvetica Neue" charset="0"/>
              </a:rPr>
              <a:t>Institucionalidad pública para hacer efectivo el enfoque de derechos (ej. las pensiones no contributivas); </a:t>
            </a:r>
          </a:p>
        </p:txBody>
      </p:sp>
      <p:pic>
        <p:nvPicPr>
          <p:cNvPr id="16387" name="5 Imagen" descr="señal_mercos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1663" y="6005513"/>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Rectangle 1"/>
          <p:cNvSpPr txBox="1">
            <a:spLocks/>
          </p:cNvSpPr>
          <p:nvPr/>
        </p:nvSpPr>
        <p:spPr bwMode="auto">
          <a:xfrm>
            <a:off x="569913" y="331788"/>
            <a:ext cx="7632700" cy="533400"/>
          </a:xfrm>
          <a:prstGeom prst="rect">
            <a:avLst/>
          </a:prstGeom>
          <a:noFill/>
          <a:ln/>
          <a:extLst/>
        </p:spPr>
        <p:txBody>
          <a:bodyPr lIns="50800" tIns="50800" rIns="50800" bIns="50800" anchor="ctr"/>
          <a:lst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400">
              <a:defRPr/>
            </a:pPr>
            <a:r>
              <a:rPr lang="es-AR" sz="2400" kern="0" dirty="0" smtClean="0">
                <a:solidFill>
                  <a:schemeClr val="bg1"/>
                </a:solidFill>
                <a:latin typeface="Arial" pitchFamily="34" charset="0"/>
                <a:cs typeface="Arial" pitchFamily="34" charset="0"/>
                <a:sym typeface="Arial" pitchFamily="34" charset="0"/>
              </a:rPr>
              <a:t>Algunos debates claves sobre los derechos en las políticas sociales</a:t>
            </a:r>
          </a:p>
        </p:txBody>
      </p:sp>
    </p:spTree>
    <p:extLst>
      <p:ext uri="{BB962C8B-B14F-4D97-AF65-F5344CB8AC3E}">
        <p14:creationId xmlns:p14="http://schemas.microsoft.com/office/powerpoint/2010/main" val="23024287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p:cNvSpPr>
          <p:nvPr/>
        </p:nvSpPr>
        <p:spPr bwMode="auto">
          <a:xfrm>
            <a:off x="468313" y="1341438"/>
            <a:ext cx="7734300" cy="51831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eaLnBrk="0">
              <a:defRPr sz="1200">
                <a:solidFill>
                  <a:srgbClr val="000000"/>
                </a:solidFill>
                <a:latin typeface="Helvetica" charset="0"/>
                <a:ea typeface="Helvetica" charset="0"/>
                <a:cs typeface="Helvetica" charset="0"/>
                <a:sym typeface="Helvetica" charset="0"/>
              </a:defRPr>
            </a:lvl1pPr>
            <a:lvl2pPr marL="419100" indent="-41910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lvl="1" defTabSz="914400" eaLnBrk="1">
              <a:lnSpc>
                <a:spcPct val="90000"/>
              </a:lnSpc>
              <a:buClr>
                <a:srgbClr val="009999"/>
              </a:buClr>
              <a:buSzPct val="80000"/>
              <a:buFont typeface="ArialMT" charset="0"/>
              <a:buChar char="►"/>
            </a:pPr>
            <a:r>
              <a:rPr lang="es-ES_tradnl" altLang="es-AR" sz="2000" i="1"/>
              <a:t>Etapa de Diseño/Modalidad de abordaje</a:t>
            </a:r>
          </a:p>
          <a:p>
            <a:pPr defTabSz="914400" eaLnBrk="1"/>
            <a:endParaRPr lang="es-ES_tradnl" altLang="es-AR" sz="1400" b="1" i="1"/>
          </a:p>
          <a:p>
            <a:pPr defTabSz="914400" eaLnBrk="1"/>
            <a:r>
              <a:rPr lang="es-AR" altLang="es-AR" sz="1400" b="1"/>
              <a:t>Algunas preguntas orientadoras:</a:t>
            </a:r>
            <a:endParaRPr lang="en-US" altLang="es-AR" sz="1400"/>
          </a:p>
          <a:p>
            <a:pPr defTabSz="914400" eaLnBrk="1">
              <a:buFont typeface="Wingdings" pitchFamily="2" charset="2"/>
              <a:buChar char="ü"/>
            </a:pPr>
            <a:r>
              <a:rPr lang="es-AR" altLang="es-AR" sz="1400"/>
              <a:t> ¿Existen criterios de focalización o requisitos de ingreso? ¿Cuáles son los criterios de focalización o criterios de elegibilidad?  ¿La inclusión de estos criterios</a:t>
            </a:r>
            <a:r>
              <a:rPr lang="es-ES_tradnl" altLang="es-AR" sz="1400"/>
              <a:t> focalizados está dirigida a que distintos grupos sociales accedan a la política en cuestión y se tienda hacia una cobertura universal? </a:t>
            </a:r>
          </a:p>
          <a:p>
            <a:pPr defTabSz="914400" eaLnBrk="1">
              <a:buFont typeface="Wingdings" pitchFamily="2" charset="2"/>
              <a:buChar char="ü"/>
            </a:pPr>
            <a:endParaRPr lang="es-ES_tradnl" altLang="es-AR" sz="1400"/>
          </a:p>
          <a:p>
            <a:pPr defTabSz="914400" eaLnBrk="1">
              <a:buFont typeface="Wingdings" pitchFamily="2" charset="2"/>
              <a:buChar char="ü"/>
            </a:pPr>
            <a:r>
              <a:rPr lang="es-AR" altLang="es-AR" sz="1400"/>
              <a:t>¿</a:t>
            </a:r>
            <a:r>
              <a:rPr lang="es-ES_tradnl" altLang="es-AR" sz="1400"/>
              <a:t>Los criterios de elegibilidad permiten la inclusión de todos aquellos que se encuentran en igualdad de condiciones? ¿Se han analizado los potenciales errores de exclusión y arbitrariedades en la aplicación de los criterios de elegibilidad? </a:t>
            </a:r>
            <a:r>
              <a:rPr lang="es-AR" altLang="es-AR" sz="1400"/>
              <a:t>¿El déficit de la oferta de servicios o infraestructura constituye una barrera para el acceso igualitario a la política o programa?</a:t>
            </a:r>
            <a:endParaRPr lang="en-US" altLang="es-AR" sz="1400"/>
          </a:p>
          <a:p>
            <a:pPr defTabSz="914400" eaLnBrk="1">
              <a:buFont typeface="Wingdings" pitchFamily="2" charset="2"/>
              <a:buChar char="ü"/>
            </a:pPr>
            <a:endParaRPr lang="en-US" altLang="es-AR" sz="1400"/>
          </a:p>
          <a:p>
            <a:pPr defTabSz="914400" eaLnBrk="1">
              <a:buFont typeface="Wingdings" pitchFamily="2" charset="2"/>
              <a:buChar char="ü"/>
            </a:pPr>
            <a:r>
              <a:rPr lang="es-AR" altLang="es-AR" sz="1400"/>
              <a:t>¿La política o programa establece condicionalidades o contraprestaciones? La ausencia de oferta de servicios, ¿tiene implicancias en la posibilidad de cumplimiento de la contraprestación? ¿Cuáles son los grupos que se ven afectados por la ausencia de oferta? </a:t>
            </a:r>
          </a:p>
          <a:p>
            <a:pPr defTabSz="914400" eaLnBrk="1">
              <a:buFont typeface="Wingdings" pitchFamily="2" charset="2"/>
              <a:buChar char="ü"/>
            </a:pPr>
            <a:endParaRPr lang="es-AR" altLang="es-AR" sz="1400"/>
          </a:p>
          <a:p>
            <a:pPr defTabSz="914400" eaLnBrk="1">
              <a:buFont typeface="Wingdings" pitchFamily="2" charset="2"/>
              <a:buChar char="ü"/>
            </a:pPr>
            <a:r>
              <a:rPr lang="es-AR" altLang="es-AR" sz="1400"/>
              <a:t>¿De qué forma el diseño de la política contempla y se adecua a particularidades y vulnerabilidades específicas, por ejemplo, de género, etnia, identidad sexual, discapacidad, grupos etáreos, etc.? ¿Se prevé la adopción de acciones específicas para eliminar los obstáculos materiales, culturales, geográficos y de otro tipo que enfrentan ciertos grupos para acceder efectivamente al plan o programa? ¿En qué medida la oferta estatal contempla y atiende las desigualdades territoriales y de género?</a:t>
            </a:r>
            <a:endParaRPr lang="en-US" altLang="es-AR" sz="1400"/>
          </a:p>
          <a:p>
            <a:pPr defTabSz="914400" eaLnBrk="1"/>
            <a:endParaRPr lang="en-US" altLang="es-AR" sz="1600"/>
          </a:p>
          <a:p>
            <a:pPr lvl="1" defTabSz="914400" eaLnBrk="1">
              <a:lnSpc>
                <a:spcPct val="90000"/>
              </a:lnSpc>
              <a:buClr>
                <a:srgbClr val="009999"/>
              </a:buClr>
              <a:buSzPct val="80000"/>
              <a:buFont typeface="ArialMT" charset="0"/>
              <a:buChar char="►"/>
            </a:pPr>
            <a:endParaRPr lang="en-US" altLang="es-AR" sz="2400"/>
          </a:p>
          <a:p>
            <a:pPr lvl="1" defTabSz="914400" eaLnBrk="1">
              <a:lnSpc>
                <a:spcPct val="90000"/>
              </a:lnSpc>
              <a:buClr>
                <a:srgbClr val="009999"/>
              </a:buClr>
              <a:buSzPct val="80000"/>
              <a:buFont typeface="ArialMT" charset="0"/>
              <a:buChar char="►"/>
            </a:pPr>
            <a:endParaRPr lang="es-AR" altLang="es-AR" sz="2200">
              <a:latin typeface="Helvetica Neue" charset="0"/>
              <a:ea typeface="Helvetica Neue" charset="0"/>
              <a:cs typeface="Helvetica Neue" charset="0"/>
              <a:sym typeface="Helvetica Neue" charset="0"/>
            </a:endParaRPr>
          </a:p>
        </p:txBody>
      </p:sp>
      <p:pic>
        <p:nvPicPr>
          <p:cNvPr id="17411" name="5 Imagen" descr="señal_mercos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1663" y="6005513"/>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1"/>
          <p:cNvSpPr txBox="1">
            <a:spLocks/>
          </p:cNvSpPr>
          <p:nvPr/>
        </p:nvSpPr>
        <p:spPr bwMode="auto">
          <a:xfrm>
            <a:off x="588963" y="331788"/>
            <a:ext cx="7632700" cy="533400"/>
          </a:xfrm>
          <a:prstGeom prst="rect">
            <a:avLst/>
          </a:prstGeom>
          <a:noFill/>
          <a:ln/>
          <a:extLst/>
        </p:spPr>
        <p:txBody>
          <a:bodyPr lIns="50800" tIns="50800" rIns="50800" bIns="50800" anchor="ctr"/>
          <a:lst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400">
              <a:defRPr/>
            </a:pPr>
            <a:r>
              <a:rPr lang="es-AR" sz="2400" kern="0" dirty="0" smtClean="0">
                <a:solidFill>
                  <a:schemeClr val="bg1"/>
                </a:solidFill>
                <a:latin typeface="Arial" pitchFamily="34" charset="0"/>
                <a:cs typeface="Arial" pitchFamily="34" charset="0"/>
                <a:sym typeface="Arial" pitchFamily="34" charset="0"/>
              </a:rPr>
              <a:t>La universalidad en el acceso a derechos: igualdad y no discriminación</a:t>
            </a:r>
          </a:p>
        </p:txBody>
      </p:sp>
    </p:spTree>
    <p:extLst>
      <p:ext uri="{BB962C8B-B14F-4D97-AF65-F5344CB8AC3E}">
        <p14:creationId xmlns:p14="http://schemas.microsoft.com/office/powerpoint/2010/main" val="112007036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p:cNvSpPr>
          <p:nvPr/>
        </p:nvSpPr>
        <p:spPr bwMode="auto">
          <a:xfrm>
            <a:off x="555625" y="928688"/>
            <a:ext cx="8424863" cy="5646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0800" tIns="50800" rIns="50800" bIns="50800"/>
          <a:lstStyle>
            <a:lvl1pPr eaLnBrk="0">
              <a:defRPr sz="1200">
                <a:solidFill>
                  <a:srgbClr val="000000"/>
                </a:solidFill>
                <a:latin typeface="Helvetica" charset="0"/>
                <a:ea typeface="Helvetica" charset="0"/>
                <a:cs typeface="Helvetica" charset="0"/>
                <a:sym typeface="Helvetica" charset="0"/>
              </a:defRPr>
            </a:lvl1pPr>
            <a:lvl2pPr marL="419100" indent="-41910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lvl="1" defTabSz="914400" eaLnBrk="1">
              <a:lnSpc>
                <a:spcPct val="90000"/>
              </a:lnSpc>
              <a:buClr>
                <a:srgbClr val="009999"/>
              </a:buClr>
              <a:buSzPct val="80000"/>
              <a:buFont typeface="ArialMT" charset="0"/>
              <a:buChar char="►"/>
            </a:pPr>
            <a:r>
              <a:rPr lang="es-AR" altLang="es-AR" sz="2000" i="1"/>
              <a:t>Definición del problema/objeto de la intervención estatal</a:t>
            </a:r>
            <a:endParaRPr lang="en-US" altLang="es-AR" sz="2000"/>
          </a:p>
          <a:p>
            <a:pPr defTabSz="914400" eaLnBrk="1"/>
            <a:endParaRPr lang="es-AR" altLang="es-AR" sz="1400" b="1"/>
          </a:p>
          <a:p>
            <a:pPr defTabSz="914400" eaLnBrk="1"/>
            <a:r>
              <a:rPr lang="es-AR" altLang="es-AR" sz="1400" b="1"/>
              <a:t>Algunas preguntas orientadoras:</a:t>
            </a:r>
            <a:endParaRPr lang="en-US" altLang="es-AR" sz="1400"/>
          </a:p>
          <a:p>
            <a:pPr defTabSz="914400" eaLnBrk="1">
              <a:buFont typeface="Wingdings" pitchFamily="2" charset="2"/>
              <a:buChar char="ü"/>
            </a:pPr>
            <a:r>
              <a:rPr lang="es-AR" altLang="es-AR" sz="1400"/>
              <a:t>¿Existe información proveniente de reclamos administrativos y/o judiciales y/o demandas pendientes que sea pertinente para considerar en la definición del problema?</a:t>
            </a:r>
          </a:p>
          <a:p>
            <a:pPr defTabSz="914400" eaLnBrk="1">
              <a:buFont typeface="Wingdings" pitchFamily="2" charset="2"/>
              <a:buChar char="ü"/>
            </a:pPr>
            <a:endParaRPr lang="es-AR" altLang="es-AR" sz="1400"/>
          </a:p>
          <a:p>
            <a:pPr defTabSz="914400" eaLnBrk="1">
              <a:buFont typeface="Wingdings" pitchFamily="2" charset="2"/>
              <a:buChar char="ü"/>
            </a:pPr>
            <a:r>
              <a:rPr lang="es-AR" altLang="es-AR" sz="1400"/>
              <a:t>¿</a:t>
            </a:r>
            <a:r>
              <a:rPr lang="es-ES_tradnl" altLang="es-AR" sz="1400"/>
              <a:t>Existen procedimientos establecidos para que la información proveniente </a:t>
            </a:r>
            <a:r>
              <a:rPr lang="es-AR" altLang="es-AR" sz="1400"/>
              <a:t>de reclamos administrativos y/o judiciales sean tenidos en cuenta por los agentes públicos pertinentes?</a:t>
            </a:r>
            <a:endParaRPr lang="es-ES_tradnl" altLang="es-AR" sz="1400" i="1"/>
          </a:p>
          <a:p>
            <a:pPr defTabSz="914400" eaLnBrk="1"/>
            <a:r>
              <a:rPr lang="es-ES_tradnl" altLang="es-AR"/>
              <a:t> </a:t>
            </a:r>
            <a:endParaRPr lang="es-ES_tradnl" altLang="es-AR" sz="2200"/>
          </a:p>
          <a:p>
            <a:pPr lvl="1" defTabSz="914400" eaLnBrk="1">
              <a:lnSpc>
                <a:spcPct val="90000"/>
              </a:lnSpc>
              <a:buClr>
                <a:srgbClr val="009999"/>
              </a:buClr>
              <a:buSzPct val="80000"/>
              <a:buFont typeface="ArialMT" charset="0"/>
              <a:buChar char="►"/>
            </a:pPr>
            <a:r>
              <a:rPr lang="es-AR" altLang="es-AR" sz="2000" i="1"/>
              <a:t>Diseño/modalidad de abordaje</a:t>
            </a:r>
          </a:p>
          <a:p>
            <a:pPr defTabSz="914400" eaLnBrk="1"/>
            <a:endParaRPr lang="es-AR" altLang="es-AR" sz="1400" b="1"/>
          </a:p>
          <a:p>
            <a:pPr defTabSz="914400" eaLnBrk="1"/>
            <a:r>
              <a:rPr lang="es-AR" altLang="es-AR" sz="1400" b="1"/>
              <a:t>Algunas preguntas orientadoras:</a:t>
            </a:r>
            <a:endParaRPr lang="en-US" altLang="es-AR" sz="1400"/>
          </a:p>
          <a:p>
            <a:pPr defTabSz="914400" eaLnBrk="1">
              <a:buFont typeface="Wingdings" pitchFamily="2" charset="2"/>
              <a:buChar char="ü"/>
            </a:pPr>
            <a:r>
              <a:rPr lang="es-AR" altLang="es-AR" sz="1400"/>
              <a:t>¿Están previstos mecanismos de reclamos administrativos y/o judiciales? ¿Se encuentran plasmados en la normativa que da origen a la política, programa o servicio?</a:t>
            </a:r>
            <a:endParaRPr lang="en-US" altLang="es-AR" sz="1400"/>
          </a:p>
          <a:p>
            <a:pPr defTabSz="914400" eaLnBrk="1">
              <a:buFont typeface="Wingdings" pitchFamily="2" charset="2"/>
              <a:buChar char="ü"/>
            </a:pPr>
            <a:endParaRPr lang="en-US" altLang="es-AR" sz="1400"/>
          </a:p>
          <a:p>
            <a:pPr defTabSz="914400" eaLnBrk="1">
              <a:buFont typeface="Wingdings" pitchFamily="2" charset="2"/>
              <a:buChar char="ü"/>
            </a:pPr>
            <a:r>
              <a:rPr lang="es-AR" altLang="es-AR" sz="1400"/>
              <a:t>¿Cuáles son los mecanismos previstos para entablar reclamos? ¿Frente a qué situaciones pueden activarse y ante qué instancias? </a:t>
            </a:r>
            <a:endParaRPr lang="en-US" altLang="es-AR" sz="1400"/>
          </a:p>
          <a:p>
            <a:pPr defTabSz="914400" eaLnBrk="1">
              <a:buFont typeface="Wingdings" pitchFamily="2" charset="2"/>
              <a:buChar char="ü"/>
            </a:pPr>
            <a:endParaRPr lang="en-US" altLang="es-AR" sz="1400"/>
          </a:p>
          <a:p>
            <a:pPr defTabSz="914400" eaLnBrk="1">
              <a:buFont typeface="Wingdings" pitchFamily="2" charset="2"/>
              <a:buChar char="ü"/>
            </a:pPr>
            <a:r>
              <a:rPr lang="es-AR" altLang="es-AR" sz="1400"/>
              <a:t>¿Existen canales de difusión suficientes sobre los mecanismos de reclamo para posibilitar el acceso efectivo de los destinatarios de la política o programa? </a:t>
            </a:r>
            <a:endParaRPr lang="en-US" altLang="es-AR" sz="1400"/>
          </a:p>
          <a:p>
            <a:pPr defTabSz="914400" eaLnBrk="1">
              <a:buFont typeface="Wingdings" pitchFamily="2" charset="2"/>
              <a:buChar char="ü"/>
            </a:pPr>
            <a:endParaRPr lang="en-US" altLang="es-AR" sz="1400"/>
          </a:p>
          <a:p>
            <a:pPr defTabSz="914400" eaLnBrk="1">
              <a:buFont typeface="Wingdings" pitchFamily="2" charset="2"/>
              <a:buChar char="ü"/>
            </a:pPr>
            <a:r>
              <a:rPr lang="es-AR" altLang="es-AR" sz="1400"/>
              <a:t>¿Están previstas instancias de asesoramiento jurídico gratuito para facilitar la presentación de reclamos en aquellos casos en que las personas no dispongan de los medios para hacerlo? </a:t>
            </a:r>
          </a:p>
          <a:p>
            <a:pPr defTabSz="914400" eaLnBrk="1">
              <a:buFont typeface="Wingdings" pitchFamily="2" charset="2"/>
              <a:buChar char="ü"/>
            </a:pPr>
            <a:endParaRPr lang="es-AR" altLang="es-AR" sz="1400"/>
          </a:p>
          <a:p>
            <a:pPr defTabSz="914400" eaLnBrk="1">
              <a:buFont typeface="Wingdings" pitchFamily="2" charset="2"/>
              <a:buChar char="ü"/>
            </a:pPr>
            <a:r>
              <a:rPr lang="es-AR" altLang="es-AR" sz="1400"/>
              <a:t>¿Están previstas instancias de formación al personal para que atiende y tramite los reclamos de manera oportuna, eficaz y respetuosa de la condición de sujetos de derechos de la población?</a:t>
            </a:r>
          </a:p>
          <a:p>
            <a:pPr defTabSz="914400" eaLnBrk="1"/>
            <a:endParaRPr lang="es-AR" altLang="es-AR" sz="1400"/>
          </a:p>
          <a:p>
            <a:pPr defTabSz="914400" eaLnBrk="1"/>
            <a:endParaRPr lang="en-US" altLang="es-AR" sz="1400"/>
          </a:p>
          <a:p>
            <a:pPr lvl="1" defTabSz="914400" eaLnBrk="1">
              <a:lnSpc>
                <a:spcPct val="90000"/>
              </a:lnSpc>
              <a:buClr>
                <a:srgbClr val="009999"/>
              </a:buClr>
              <a:buSzPct val="80000"/>
            </a:pPr>
            <a:endParaRPr lang="en-US" altLang="es-AR" sz="1100"/>
          </a:p>
          <a:p>
            <a:pPr lvl="1" defTabSz="914400" eaLnBrk="1">
              <a:lnSpc>
                <a:spcPct val="90000"/>
              </a:lnSpc>
              <a:buClr>
                <a:srgbClr val="009999"/>
              </a:buClr>
              <a:buSzPct val="80000"/>
            </a:pPr>
            <a:endParaRPr lang="es-ES_tradnl" altLang="es-AR" sz="2200"/>
          </a:p>
          <a:p>
            <a:pPr lvl="1" defTabSz="914400" eaLnBrk="1">
              <a:lnSpc>
                <a:spcPct val="90000"/>
              </a:lnSpc>
              <a:buClr>
                <a:srgbClr val="009999"/>
              </a:buClr>
              <a:buSzPct val="80000"/>
              <a:buFont typeface="ArialMT" charset="0"/>
              <a:buChar char="►"/>
            </a:pPr>
            <a:endParaRPr lang="es-AR" altLang="es-AR" sz="2200" b="1"/>
          </a:p>
          <a:p>
            <a:pPr lvl="1" defTabSz="914400" eaLnBrk="1">
              <a:lnSpc>
                <a:spcPct val="90000"/>
              </a:lnSpc>
              <a:buClr>
                <a:srgbClr val="009999"/>
              </a:buClr>
              <a:buSzPct val="80000"/>
            </a:pPr>
            <a:endParaRPr lang="es-AR" altLang="es-AR" sz="2200"/>
          </a:p>
          <a:p>
            <a:pPr lvl="1" defTabSz="914400" eaLnBrk="1">
              <a:lnSpc>
                <a:spcPct val="90000"/>
              </a:lnSpc>
              <a:buClr>
                <a:srgbClr val="009999"/>
              </a:buClr>
              <a:buSzPct val="80000"/>
              <a:buFont typeface="ArialMT" charset="0"/>
              <a:buChar char="►"/>
            </a:pPr>
            <a:endParaRPr lang="es-AR" altLang="es-AR" sz="2200"/>
          </a:p>
          <a:p>
            <a:pPr lvl="1" defTabSz="914400" eaLnBrk="1">
              <a:lnSpc>
                <a:spcPct val="90000"/>
              </a:lnSpc>
              <a:buClr>
                <a:srgbClr val="009999"/>
              </a:buClr>
              <a:buSzPct val="80000"/>
              <a:buFont typeface="ArialMT" charset="0"/>
              <a:buChar char="►"/>
            </a:pPr>
            <a:endParaRPr lang="es-AR" altLang="es-AR" sz="2200"/>
          </a:p>
          <a:p>
            <a:pPr lvl="1" defTabSz="914400" eaLnBrk="1">
              <a:lnSpc>
                <a:spcPct val="90000"/>
              </a:lnSpc>
              <a:buClr>
                <a:srgbClr val="009999"/>
              </a:buClr>
              <a:buSzPct val="80000"/>
              <a:buFont typeface="ArialMT" charset="0"/>
              <a:buChar char="►"/>
            </a:pPr>
            <a:endParaRPr lang="es-AR" altLang="es-AR" sz="2200"/>
          </a:p>
          <a:p>
            <a:pPr lvl="1" defTabSz="914400" eaLnBrk="1">
              <a:lnSpc>
                <a:spcPct val="90000"/>
              </a:lnSpc>
              <a:buClr>
                <a:srgbClr val="009999"/>
              </a:buClr>
              <a:buSzPct val="80000"/>
              <a:buFont typeface="ArialMT" charset="0"/>
              <a:buChar char="►"/>
            </a:pPr>
            <a:endParaRPr lang="es-AR" altLang="es-AR" sz="1600"/>
          </a:p>
        </p:txBody>
      </p:sp>
      <p:pic>
        <p:nvPicPr>
          <p:cNvPr id="18435" name="5 Imagen" descr="señal_mercos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1663" y="6005513"/>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Rectangle 1"/>
          <p:cNvSpPr txBox="1">
            <a:spLocks/>
          </p:cNvSpPr>
          <p:nvPr/>
        </p:nvSpPr>
        <p:spPr bwMode="auto">
          <a:xfrm>
            <a:off x="395288" y="331788"/>
            <a:ext cx="8574087" cy="533400"/>
          </a:xfrm>
          <a:prstGeom prst="rect">
            <a:avLst/>
          </a:prstGeom>
          <a:noFill/>
          <a:ln/>
          <a:extLst/>
        </p:spPr>
        <p:txBody>
          <a:bodyPr lIns="50800" tIns="50800" rIns="50800" bIns="50800" anchor="ctr"/>
          <a:lst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400">
              <a:defRPr/>
            </a:pPr>
            <a:r>
              <a:rPr lang="es-AR" sz="2400" kern="0" dirty="0" smtClean="0">
                <a:solidFill>
                  <a:schemeClr val="bg1"/>
                </a:solidFill>
                <a:latin typeface="Arial" pitchFamily="34" charset="0"/>
                <a:cs typeface="Arial" pitchFamily="34" charset="0"/>
                <a:sym typeface="Arial" pitchFamily="34" charset="0"/>
              </a:rPr>
              <a:t>El acceso a mecanismos de reclamo y la rendición de cuentas en la gestión pública</a:t>
            </a:r>
          </a:p>
          <a:p>
            <a:pPr algn="ctr" defTabSz="914400">
              <a:defRPr/>
            </a:pPr>
            <a:endParaRPr lang="es-AR" sz="2400" kern="0" dirty="0" smtClean="0">
              <a:solidFill>
                <a:schemeClr val="bg1"/>
              </a:solidFill>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36448494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p:cNvSpPr>
          <p:nvPr/>
        </p:nvSpPr>
        <p:spPr bwMode="auto">
          <a:xfrm>
            <a:off x="555625" y="928688"/>
            <a:ext cx="8424863" cy="5646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0800" tIns="50800" rIns="50800" bIns="50800"/>
          <a:lstStyle>
            <a:lvl1pPr eaLnBrk="0">
              <a:defRPr sz="1200">
                <a:solidFill>
                  <a:srgbClr val="000000"/>
                </a:solidFill>
                <a:latin typeface="Helvetica" charset="0"/>
                <a:ea typeface="Helvetica" charset="0"/>
                <a:cs typeface="Helvetica" charset="0"/>
                <a:sym typeface="Helvetica" charset="0"/>
              </a:defRPr>
            </a:lvl1pPr>
            <a:lvl2pPr marL="419100" indent="-41910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lvl="1" defTabSz="914400" eaLnBrk="1">
              <a:lnSpc>
                <a:spcPct val="90000"/>
              </a:lnSpc>
              <a:buClr>
                <a:srgbClr val="009999"/>
              </a:buClr>
              <a:buSzPct val="80000"/>
              <a:buFont typeface="ArialMT" charset="0"/>
              <a:buChar char="►"/>
            </a:pPr>
            <a:endParaRPr lang="es-AR" altLang="es-AR" sz="2200" i="1" dirty="0"/>
          </a:p>
          <a:p>
            <a:pPr lvl="1" defTabSz="914400" eaLnBrk="1">
              <a:lnSpc>
                <a:spcPct val="90000"/>
              </a:lnSpc>
              <a:buClr>
                <a:srgbClr val="009999"/>
              </a:buClr>
              <a:buSzPct val="80000"/>
              <a:buFont typeface="ArialMT" charset="0"/>
              <a:buChar char="►"/>
            </a:pPr>
            <a:r>
              <a:rPr lang="es-AR" altLang="es-AR" sz="2000" i="1" dirty="0"/>
              <a:t>Definición del problema/objeto de la intervención estatal</a:t>
            </a:r>
            <a:endParaRPr lang="en-US" altLang="es-AR" sz="2000" dirty="0"/>
          </a:p>
          <a:p>
            <a:pPr defTabSz="914400" eaLnBrk="1"/>
            <a:endParaRPr lang="es-AR" altLang="es-AR" sz="1400" b="1" dirty="0"/>
          </a:p>
          <a:p>
            <a:pPr defTabSz="914400" eaLnBrk="1"/>
            <a:r>
              <a:rPr lang="es-AR" altLang="es-AR" sz="1400" b="1" dirty="0"/>
              <a:t>Algunas preguntas orientadoras:</a:t>
            </a:r>
            <a:endParaRPr lang="en-US" altLang="es-AR" sz="1400" dirty="0"/>
          </a:p>
          <a:p>
            <a:pPr lvl="1" defTabSz="914400" eaLnBrk="1">
              <a:lnSpc>
                <a:spcPct val="90000"/>
              </a:lnSpc>
              <a:buClr>
                <a:schemeClr val="tx1"/>
              </a:buClr>
              <a:buSzPct val="80000"/>
            </a:pPr>
            <a:endParaRPr lang="es-AR" altLang="es-AR" sz="1400" dirty="0">
              <a:solidFill>
                <a:schemeClr val="tx1"/>
              </a:solidFill>
            </a:endParaRPr>
          </a:p>
          <a:p>
            <a:pPr lvl="1" defTabSz="914400" eaLnBrk="1">
              <a:lnSpc>
                <a:spcPct val="90000"/>
              </a:lnSpc>
              <a:buClr>
                <a:schemeClr val="tx1"/>
              </a:buClr>
              <a:buSzPct val="80000"/>
            </a:pPr>
            <a:r>
              <a:rPr lang="es-AR" altLang="es-AR" sz="1400" dirty="0">
                <a:solidFill>
                  <a:schemeClr val="tx1"/>
                </a:solidFill>
              </a:rPr>
              <a:t>¿Existe información y conocimiento público sobre la situación de derecho incumplidos o vulnerados en</a:t>
            </a:r>
          </a:p>
          <a:p>
            <a:pPr lvl="1" defTabSz="914400" eaLnBrk="1">
              <a:lnSpc>
                <a:spcPct val="90000"/>
              </a:lnSpc>
              <a:buClr>
                <a:schemeClr val="tx1"/>
              </a:buClr>
              <a:buSzPct val="80000"/>
            </a:pPr>
            <a:r>
              <a:rPr lang="es-AR" altLang="es-AR" sz="1400" dirty="0">
                <a:solidFill>
                  <a:schemeClr val="tx1"/>
                </a:solidFill>
              </a:rPr>
              <a:t>general y en particular respecto de diferentes sectores y grupos poblacionales (considerando</a:t>
            </a:r>
          </a:p>
          <a:p>
            <a:pPr lvl="1" defTabSz="914400" eaLnBrk="1">
              <a:lnSpc>
                <a:spcPct val="90000"/>
              </a:lnSpc>
              <a:buClr>
                <a:srgbClr val="009999"/>
              </a:buClr>
              <a:buSzPct val="80000"/>
            </a:pPr>
            <a:r>
              <a:rPr lang="es-AR" altLang="es-AR" sz="1400" dirty="0">
                <a:solidFill>
                  <a:schemeClr val="tx1"/>
                </a:solidFill>
              </a:rPr>
              <a:t>especialmente etnia, género, grupos  </a:t>
            </a:r>
            <a:r>
              <a:rPr lang="es-AR" altLang="es-AR" sz="1400" dirty="0" err="1">
                <a:solidFill>
                  <a:schemeClr val="tx1"/>
                </a:solidFill>
              </a:rPr>
              <a:t>etáreos</a:t>
            </a:r>
            <a:r>
              <a:rPr lang="es-AR" altLang="es-AR" sz="1400" dirty="0">
                <a:solidFill>
                  <a:schemeClr val="tx1"/>
                </a:solidFill>
              </a:rPr>
              <a:t>, niveles socioeconómicos y ubicación territorial)? </a:t>
            </a:r>
            <a:endParaRPr lang="en-US" altLang="es-AR" sz="1400" dirty="0">
              <a:solidFill>
                <a:schemeClr val="tx1"/>
              </a:solidFill>
            </a:endParaRPr>
          </a:p>
          <a:p>
            <a:pPr lvl="1" defTabSz="914400" eaLnBrk="1">
              <a:lnSpc>
                <a:spcPct val="90000"/>
              </a:lnSpc>
              <a:buClr>
                <a:srgbClr val="009999"/>
              </a:buClr>
              <a:buSzPct val="80000"/>
            </a:pPr>
            <a:endParaRPr lang="en-US" altLang="es-AR" sz="1400" dirty="0">
              <a:solidFill>
                <a:schemeClr val="tx1"/>
              </a:solidFill>
            </a:endParaRPr>
          </a:p>
          <a:p>
            <a:pPr lvl="1" defTabSz="914400" eaLnBrk="1">
              <a:lnSpc>
                <a:spcPct val="90000"/>
              </a:lnSpc>
              <a:buClr>
                <a:srgbClr val="009999"/>
              </a:buClr>
              <a:buSzPct val="80000"/>
            </a:pPr>
            <a:r>
              <a:rPr lang="es-AR" altLang="es-AR" sz="1400" dirty="0">
                <a:solidFill>
                  <a:schemeClr val="tx1"/>
                </a:solidFill>
              </a:rPr>
              <a:t>¿Qué organismos públicos u otras entidades producen información técnica  relevante sobre</a:t>
            </a:r>
          </a:p>
          <a:p>
            <a:pPr lvl="1" defTabSz="914400" eaLnBrk="1">
              <a:lnSpc>
                <a:spcPct val="90000"/>
              </a:lnSpc>
              <a:buClr>
                <a:srgbClr val="009999"/>
              </a:buClr>
              <a:buSzPct val="80000"/>
            </a:pPr>
            <a:r>
              <a:rPr lang="es-AR" altLang="es-AR" sz="1400" dirty="0">
                <a:solidFill>
                  <a:schemeClr val="tx1"/>
                </a:solidFill>
              </a:rPr>
              <a:t>vulneraciones de derechos?</a:t>
            </a:r>
          </a:p>
          <a:p>
            <a:pPr lvl="1" defTabSz="914400" eaLnBrk="1">
              <a:lnSpc>
                <a:spcPct val="90000"/>
              </a:lnSpc>
              <a:buClr>
                <a:srgbClr val="009999"/>
              </a:buClr>
              <a:buSzPct val="80000"/>
            </a:pPr>
            <a:endParaRPr lang="en-US" altLang="es-AR" sz="1400" dirty="0">
              <a:solidFill>
                <a:schemeClr val="tx1"/>
              </a:solidFill>
            </a:endParaRPr>
          </a:p>
          <a:p>
            <a:pPr lvl="1" defTabSz="914400" eaLnBrk="1">
              <a:lnSpc>
                <a:spcPct val="90000"/>
              </a:lnSpc>
              <a:buClr>
                <a:srgbClr val="009999"/>
              </a:buClr>
              <a:buSzPct val="80000"/>
            </a:pPr>
            <a:r>
              <a:rPr lang="es-AR" altLang="es-AR" sz="1400" dirty="0">
                <a:solidFill>
                  <a:schemeClr val="tx1"/>
                </a:solidFill>
              </a:rPr>
              <a:t>¿Existe suficiente información cuantitativa y cualitativa que brinde un panorama acertado sobre la</a:t>
            </a:r>
          </a:p>
          <a:p>
            <a:pPr lvl="1" defTabSz="914400" eaLnBrk="1">
              <a:lnSpc>
                <a:spcPct val="90000"/>
              </a:lnSpc>
              <a:buClr>
                <a:srgbClr val="009999"/>
              </a:buClr>
              <a:buSzPct val="80000"/>
            </a:pPr>
            <a:r>
              <a:rPr lang="es-AR" altLang="es-AR" sz="1400" dirty="0">
                <a:solidFill>
                  <a:schemeClr val="tx1"/>
                </a:solidFill>
              </a:rPr>
              <a:t>situación de derechos incumplidos?</a:t>
            </a:r>
          </a:p>
          <a:p>
            <a:pPr lvl="1" defTabSz="914400" eaLnBrk="1">
              <a:lnSpc>
                <a:spcPct val="90000"/>
              </a:lnSpc>
              <a:buClr>
                <a:srgbClr val="009999"/>
              </a:buClr>
              <a:buSzPct val="80000"/>
            </a:pPr>
            <a:endParaRPr lang="es-AR" altLang="es-AR" sz="1400" dirty="0">
              <a:solidFill>
                <a:schemeClr val="tx1"/>
              </a:solidFill>
            </a:endParaRPr>
          </a:p>
          <a:p>
            <a:pPr lvl="1" defTabSz="914400" eaLnBrk="1">
              <a:lnSpc>
                <a:spcPct val="90000"/>
              </a:lnSpc>
              <a:buClr>
                <a:srgbClr val="009999"/>
              </a:buClr>
              <a:buSzPct val="80000"/>
            </a:pPr>
            <a:r>
              <a:rPr lang="es-AR" altLang="es-AR" sz="1400" dirty="0">
                <a:solidFill>
                  <a:schemeClr val="tx1"/>
                </a:solidFill>
              </a:rPr>
              <a:t>¿Con la información disponible, es posible analizar brechas y/o vacíos en  términos de cumplimiento de </a:t>
            </a:r>
          </a:p>
          <a:p>
            <a:pPr lvl="1" defTabSz="914400" eaLnBrk="1">
              <a:lnSpc>
                <a:spcPct val="90000"/>
              </a:lnSpc>
              <a:buClr>
                <a:srgbClr val="009999"/>
              </a:buClr>
              <a:buSzPct val="80000"/>
            </a:pPr>
            <a:r>
              <a:rPr lang="es-AR" altLang="es-AR" sz="1400" dirty="0">
                <a:solidFill>
                  <a:schemeClr val="tx1"/>
                </a:solidFill>
              </a:rPr>
              <a:t>derechos para los diferentes sectores sociales?</a:t>
            </a:r>
          </a:p>
          <a:p>
            <a:pPr lvl="1" defTabSz="914400" eaLnBrk="1">
              <a:lnSpc>
                <a:spcPct val="90000"/>
              </a:lnSpc>
              <a:buClr>
                <a:srgbClr val="009999"/>
              </a:buClr>
              <a:buSzPct val="80000"/>
            </a:pPr>
            <a:endParaRPr lang="es-AR" altLang="es-AR" sz="1400" dirty="0">
              <a:solidFill>
                <a:schemeClr val="tx1"/>
              </a:solidFill>
            </a:endParaRPr>
          </a:p>
          <a:p>
            <a:pPr defTabSz="914400" eaLnBrk="1">
              <a:buFont typeface="Wingdings" pitchFamily="2" charset="2"/>
              <a:buChar char="ü"/>
            </a:pPr>
            <a:r>
              <a:rPr lang="es-AR" altLang="es-AR" sz="1400" dirty="0"/>
              <a:t>¿El Estado u otras organizaciones difunden la información producida sobre las situaciones de derechos vulnerados?</a:t>
            </a:r>
            <a:endParaRPr lang="en-US" altLang="es-AR" sz="1400" dirty="0"/>
          </a:p>
          <a:p>
            <a:pPr defTabSz="914400" eaLnBrk="1"/>
            <a:endParaRPr lang="es-AR" altLang="es-AR" sz="1400" dirty="0"/>
          </a:p>
          <a:p>
            <a:pPr defTabSz="914400" eaLnBrk="1">
              <a:buFont typeface="Wingdings" pitchFamily="2" charset="2"/>
              <a:buChar char="ü"/>
            </a:pPr>
            <a:r>
              <a:rPr lang="es-AR" altLang="es-AR" sz="1400" dirty="0"/>
              <a:t>¿Existen mecanismos de acceso a la información sobre las situaciones de derechos vulnerados? ¿Son accesibles para la población?</a:t>
            </a:r>
            <a:endParaRPr lang="en-US" altLang="es-AR" sz="1400" dirty="0"/>
          </a:p>
          <a:p>
            <a:pPr lvl="1" defTabSz="914400" eaLnBrk="1">
              <a:lnSpc>
                <a:spcPct val="90000"/>
              </a:lnSpc>
              <a:buClr>
                <a:srgbClr val="009999"/>
              </a:buClr>
              <a:buSzPct val="80000"/>
            </a:pPr>
            <a:endParaRPr lang="en-US" altLang="es-AR" sz="1400" dirty="0">
              <a:solidFill>
                <a:schemeClr val="tx1"/>
              </a:solidFill>
            </a:endParaRPr>
          </a:p>
          <a:p>
            <a:pPr defTabSz="914400" eaLnBrk="1"/>
            <a:endParaRPr lang="es-AR" altLang="es-AR" sz="1400" dirty="0"/>
          </a:p>
          <a:p>
            <a:pPr defTabSz="914400" eaLnBrk="1"/>
            <a:endParaRPr lang="en-US" altLang="es-AR" sz="1400" dirty="0"/>
          </a:p>
          <a:p>
            <a:pPr lvl="1" defTabSz="914400" eaLnBrk="1">
              <a:lnSpc>
                <a:spcPct val="90000"/>
              </a:lnSpc>
              <a:buClr>
                <a:srgbClr val="009999"/>
              </a:buClr>
              <a:buSzPct val="80000"/>
            </a:pPr>
            <a:endParaRPr lang="en-US" altLang="es-AR" sz="1100" dirty="0"/>
          </a:p>
          <a:p>
            <a:pPr lvl="1" defTabSz="914400" eaLnBrk="1">
              <a:lnSpc>
                <a:spcPct val="90000"/>
              </a:lnSpc>
              <a:buClr>
                <a:srgbClr val="009999"/>
              </a:buClr>
              <a:buSzPct val="80000"/>
            </a:pPr>
            <a:endParaRPr lang="es-ES_tradnl" altLang="es-AR" sz="2200" dirty="0"/>
          </a:p>
          <a:p>
            <a:pPr lvl="1" defTabSz="914400" eaLnBrk="1">
              <a:lnSpc>
                <a:spcPct val="90000"/>
              </a:lnSpc>
              <a:buClr>
                <a:srgbClr val="009999"/>
              </a:buClr>
              <a:buSzPct val="80000"/>
              <a:buFont typeface="ArialMT" charset="0"/>
              <a:buChar char="►"/>
            </a:pPr>
            <a:endParaRPr lang="es-AR" altLang="es-AR" sz="2200" b="1" dirty="0"/>
          </a:p>
          <a:p>
            <a:pPr lvl="1" defTabSz="914400" eaLnBrk="1">
              <a:lnSpc>
                <a:spcPct val="90000"/>
              </a:lnSpc>
              <a:buClr>
                <a:srgbClr val="009999"/>
              </a:buClr>
              <a:buSzPct val="80000"/>
            </a:pPr>
            <a:endParaRPr lang="es-AR" altLang="es-AR" sz="2200" dirty="0"/>
          </a:p>
          <a:p>
            <a:pPr lvl="1" defTabSz="914400" eaLnBrk="1">
              <a:lnSpc>
                <a:spcPct val="90000"/>
              </a:lnSpc>
              <a:buClr>
                <a:srgbClr val="009999"/>
              </a:buClr>
              <a:buSzPct val="80000"/>
              <a:buFont typeface="ArialMT" charset="0"/>
              <a:buChar char="►"/>
            </a:pPr>
            <a:endParaRPr lang="es-AR" altLang="es-AR" sz="2200" dirty="0"/>
          </a:p>
          <a:p>
            <a:pPr lvl="1" defTabSz="914400" eaLnBrk="1">
              <a:lnSpc>
                <a:spcPct val="90000"/>
              </a:lnSpc>
              <a:buClr>
                <a:srgbClr val="009999"/>
              </a:buClr>
              <a:buSzPct val="80000"/>
              <a:buFont typeface="ArialMT" charset="0"/>
              <a:buChar char="►"/>
            </a:pPr>
            <a:endParaRPr lang="es-AR" altLang="es-AR" sz="2200" dirty="0"/>
          </a:p>
          <a:p>
            <a:pPr lvl="1" defTabSz="914400" eaLnBrk="1">
              <a:lnSpc>
                <a:spcPct val="90000"/>
              </a:lnSpc>
              <a:buClr>
                <a:srgbClr val="009999"/>
              </a:buClr>
              <a:buSzPct val="80000"/>
              <a:buFont typeface="ArialMT" charset="0"/>
              <a:buChar char="►"/>
            </a:pPr>
            <a:endParaRPr lang="es-AR" altLang="es-AR" sz="2200" dirty="0"/>
          </a:p>
          <a:p>
            <a:pPr lvl="1" defTabSz="914400" eaLnBrk="1">
              <a:lnSpc>
                <a:spcPct val="90000"/>
              </a:lnSpc>
              <a:buClr>
                <a:srgbClr val="009999"/>
              </a:buClr>
              <a:buSzPct val="80000"/>
              <a:buFont typeface="ArialMT" charset="0"/>
              <a:buChar char="►"/>
            </a:pPr>
            <a:endParaRPr lang="es-AR" altLang="es-AR" sz="1600" dirty="0"/>
          </a:p>
        </p:txBody>
      </p:sp>
      <p:pic>
        <p:nvPicPr>
          <p:cNvPr id="19459" name="5 Imagen" descr="señal_mercos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1663" y="6005513"/>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Rectangle 1"/>
          <p:cNvSpPr txBox="1">
            <a:spLocks/>
          </p:cNvSpPr>
          <p:nvPr/>
        </p:nvSpPr>
        <p:spPr bwMode="auto">
          <a:xfrm>
            <a:off x="395288" y="260350"/>
            <a:ext cx="8574087" cy="533400"/>
          </a:xfrm>
          <a:prstGeom prst="rect">
            <a:avLst/>
          </a:prstGeom>
          <a:noFill/>
          <a:ln/>
          <a:extLst/>
        </p:spPr>
        <p:txBody>
          <a:bodyPr lIns="50800" tIns="50800" rIns="50800" bIns="50800" anchor="ctr"/>
          <a:lst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400">
              <a:defRPr/>
            </a:pPr>
            <a:r>
              <a:rPr lang="es-AR" sz="2400" kern="0" dirty="0" smtClean="0">
                <a:solidFill>
                  <a:schemeClr val="bg1"/>
                </a:solidFill>
                <a:latin typeface="Arial" pitchFamily="34" charset="0"/>
                <a:cs typeface="Arial" pitchFamily="34" charset="0"/>
                <a:sym typeface="Arial" pitchFamily="34" charset="0"/>
              </a:rPr>
              <a:t>Generando datos relevantes para una gestión pública efectiva: acceso y producción de información  </a:t>
            </a:r>
          </a:p>
        </p:txBody>
      </p:sp>
    </p:spTree>
    <p:extLst>
      <p:ext uri="{BB962C8B-B14F-4D97-AF65-F5344CB8AC3E}">
        <p14:creationId xmlns:p14="http://schemas.microsoft.com/office/powerpoint/2010/main" val="33518548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p:cNvSpPr>
          <p:nvPr/>
        </p:nvSpPr>
        <p:spPr bwMode="auto">
          <a:xfrm>
            <a:off x="555625" y="928688"/>
            <a:ext cx="8424863" cy="5646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0800" tIns="50800" rIns="50800" bIns="50800"/>
          <a:lstStyle>
            <a:lvl1pPr eaLnBrk="0">
              <a:defRPr sz="1200">
                <a:solidFill>
                  <a:srgbClr val="000000"/>
                </a:solidFill>
                <a:latin typeface="Helvetica" charset="0"/>
                <a:ea typeface="Helvetica" charset="0"/>
                <a:cs typeface="Helvetica" charset="0"/>
                <a:sym typeface="Helvetica" charset="0"/>
              </a:defRPr>
            </a:lvl1pPr>
            <a:lvl2pPr marL="419100" indent="-41910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lvl="1" defTabSz="914400" eaLnBrk="1">
              <a:lnSpc>
                <a:spcPct val="90000"/>
              </a:lnSpc>
              <a:buClr>
                <a:srgbClr val="009999"/>
              </a:buClr>
              <a:buSzPct val="80000"/>
              <a:buFont typeface="ArialMT" charset="0"/>
              <a:buChar char="►"/>
            </a:pPr>
            <a:endParaRPr lang="es-AR" altLang="es-AR" sz="2200" i="1" dirty="0"/>
          </a:p>
          <a:p>
            <a:pPr lvl="1" defTabSz="914400" eaLnBrk="1">
              <a:lnSpc>
                <a:spcPct val="90000"/>
              </a:lnSpc>
              <a:buClr>
                <a:srgbClr val="009999"/>
              </a:buClr>
              <a:buSzPct val="80000"/>
              <a:buFont typeface="ArialMT" charset="0"/>
              <a:buChar char="►"/>
            </a:pPr>
            <a:r>
              <a:rPr lang="es-AR" altLang="es-AR" sz="2200" i="1" dirty="0"/>
              <a:t>Diseño/modalidad de abordaje</a:t>
            </a:r>
          </a:p>
          <a:p>
            <a:pPr defTabSz="914400" eaLnBrk="1"/>
            <a:endParaRPr lang="es-AR" altLang="es-AR" sz="1400" b="1" dirty="0"/>
          </a:p>
          <a:p>
            <a:pPr defTabSz="914400" eaLnBrk="1"/>
            <a:r>
              <a:rPr lang="es-AR" altLang="es-AR" sz="1400" b="1" dirty="0"/>
              <a:t>Algunas preguntas orientadoras:</a:t>
            </a:r>
            <a:endParaRPr lang="en-US" altLang="es-AR" sz="1400" dirty="0"/>
          </a:p>
          <a:p>
            <a:pPr lvl="1" defTabSz="914400" eaLnBrk="1">
              <a:lnSpc>
                <a:spcPct val="90000"/>
              </a:lnSpc>
              <a:buClr>
                <a:srgbClr val="009999"/>
              </a:buClr>
              <a:buSzPct val="80000"/>
            </a:pPr>
            <a:endParaRPr lang="es-AR" altLang="es-AR" sz="1400" dirty="0">
              <a:solidFill>
                <a:schemeClr val="tx1"/>
              </a:solidFill>
            </a:endParaRPr>
          </a:p>
          <a:p>
            <a:pPr defTabSz="914400" eaLnBrk="1">
              <a:buFont typeface="Wingdings" pitchFamily="2" charset="2"/>
              <a:buChar char="ü"/>
            </a:pPr>
            <a:r>
              <a:rPr lang="es-AR" altLang="es-AR" sz="1400" dirty="0"/>
              <a:t>¿Está previsto el funcionamiento de un registro o sistema de información? ¿Tiene una reglamentación formal y se prevén  recursos suficientes para un adecuado funcionamiento? </a:t>
            </a:r>
          </a:p>
          <a:p>
            <a:pPr defTabSz="914400" eaLnBrk="1">
              <a:buFont typeface="Wingdings" pitchFamily="2" charset="2"/>
              <a:buChar char="ü"/>
            </a:pPr>
            <a:endParaRPr lang="es-AR" altLang="es-AR" sz="1400" dirty="0"/>
          </a:p>
          <a:p>
            <a:pPr defTabSz="914400" eaLnBrk="1">
              <a:buFont typeface="Wingdings" pitchFamily="2" charset="2"/>
              <a:buChar char="ü"/>
            </a:pPr>
            <a:r>
              <a:rPr lang="es-AR" altLang="es-AR" sz="1400" dirty="0"/>
              <a:t>¿El sistema de información contempla la identificación de grupos en situación de vulnerabilidad (por ejemplo, de género, etnia, identidad sexual, discapacidad, grupos </a:t>
            </a:r>
            <a:r>
              <a:rPr lang="es-AR" altLang="es-AR" sz="1400" dirty="0" err="1"/>
              <a:t>etáreos</a:t>
            </a:r>
            <a:r>
              <a:rPr lang="es-AR" altLang="es-AR" sz="1400" dirty="0"/>
              <a:t>)? </a:t>
            </a:r>
            <a:endParaRPr lang="en-US" altLang="es-AR" sz="1400" dirty="0"/>
          </a:p>
          <a:p>
            <a:pPr defTabSz="914400" eaLnBrk="1">
              <a:buFont typeface="Wingdings" pitchFamily="2" charset="2"/>
              <a:buChar char="ü"/>
            </a:pPr>
            <a:endParaRPr lang="en-US" altLang="es-AR" sz="1400" dirty="0"/>
          </a:p>
          <a:p>
            <a:pPr defTabSz="914400" eaLnBrk="1">
              <a:buFont typeface="Wingdings" pitchFamily="2" charset="2"/>
              <a:buChar char="ü"/>
            </a:pPr>
            <a:r>
              <a:rPr lang="es-AR" altLang="es-AR" sz="1400" dirty="0"/>
              <a:t>En relación a la situación a enfrentar, ¿existe información sobre la demanda específica, las características de la población atendida, las acciones que se implementan y los recursos que se destinan? En relación a la oferta de servicios, existe información sobre su suficiencia, calidad y adecuación cultural a las características de la población?</a:t>
            </a:r>
            <a:endParaRPr lang="en-US" altLang="es-AR" sz="1400" dirty="0"/>
          </a:p>
          <a:p>
            <a:pPr defTabSz="914400" eaLnBrk="1">
              <a:buFont typeface="Wingdings" pitchFamily="2" charset="2"/>
              <a:buChar char="ü"/>
            </a:pPr>
            <a:endParaRPr lang="en-US" altLang="es-AR" sz="1400" dirty="0"/>
          </a:p>
          <a:p>
            <a:pPr defTabSz="914400" eaLnBrk="1">
              <a:buFont typeface="Wingdings" pitchFamily="2" charset="2"/>
              <a:buChar char="ü"/>
            </a:pPr>
            <a:r>
              <a:rPr lang="es-AR" altLang="es-AR" sz="1400" dirty="0"/>
              <a:t>¿Se definen metas a nivel de cada efector? Si es así, éstas recuperan información estadística de cada efector?</a:t>
            </a:r>
            <a:endParaRPr lang="en-US" altLang="es-AR" sz="1400" dirty="0"/>
          </a:p>
          <a:p>
            <a:pPr defTabSz="914400" eaLnBrk="1">
              <a:buFont typeface="Wingdings" pitchFamily="2" charset="2"/>
              <a:buChar char="ü"/>
            </a:pPr>
            <a:endParaRPr lang="en-US" altLang="es-AR" sz="1400" dirty="0"/>
          </a:p>
          <a:p>
            <a:pPr defTabSz="914400" eaLnBrk="1">
              <a:buFont typeface="Wingdings" pitchFamily="2" charset="2"/>
              <a:buChar char="ü"/>
            </a:pPr>
            <a:r>
              <a:rPr lang="es-AR" altLang="es-AR" sz="1400" dirty="0"/>
              <a:t>¿Existen mecanismos de acceso la información? ¿Son accesibles para la población?</a:t>
            </a:r>
            <a:endParaRPr lang="en-US" altLang="es-AR" sz="1400" dirty="0"/>
          </a:p>
          <a:p>
            <a:pPr defTabSz="914400" eaLnBrk="1"/>
            <a:r>
              <a:rPr lang="es-AR" altLang="es-AR" sz="1400" b="1" dirty="0"/>
              <a:t> </a:t>
            </a:r>
            <a:endParaRPr lang="en-US" altLang="es-AR" sz="1400" dirty="0"/>
          </a:p>
          <a:p>
            <a:pPr defTabSz="914400" eaLnBrk="1"/>
            <a:endParaRPr lang="es-AR" altLang="es-AR" sz="1400" dirty="0"/>
          </a:p>
          <a:p>
            <a:pPr defTabSz="914400" eaLnBrk="1"/>
            <a:endParaRPr lang="en-US" altLang="es-AR" sz="1400" dirty="0"/>
          </a:p>
          <a:p>
            <a:pPr lvl="1" defTabSz="914400" eaLnBrk="1">
              <a:lnSpc>
                <a:spcPct val="90000"/>
              </a:lnSpc>
              <a:buClr>
                <a:srgbClr val="009999"/>
              </a:buClr>
              <a:buSzPct val="80000"/>
            </a:pPr>
            <a:endParaRPr lang="en-US" altLang="es-AR" sz="1100" dirty="0"/>
          </a:p>
          <a:p>
            <a:pPr lvl="1" defTabSz="914400" eaLnBrk="1">
              <a:lnSpc>
                <a:spcPct val="90000"/>
              </a:lnSpc>
              <a:buClr>
                <a:srgbClr val="009999"/>
              </a:buClr>
              <a:buSzPct val="80000"/>
            </a:pPr>
            <a:endParaRPr lang="es-ES_tradnl" altLang="es-AR" sz="2200" dirty="0"/>
          </a:p>
          <a:p>
            <a:pPr lvl="1" defTabSz="914400" eaLnBrk="1">
              <a:lnSpc>
                <a:spcPct val="90000"/>
              </a:lnSpc>
              <a:buClr>
                <a:srgbClr val="009999"/>
              </a:buClr>
              <a:buSzPct val="80000"/>
              <a:buFont typeface="ArialMT" charset="0"/>
              <a:buChar char="►"/>
            </a:pPr>
            <a:endParaRPr lang="es-AR" altLang="es-AR" sz="2200" b="1" dirty="0"/>
          </a:p>
          <a:p>
            <a:pPr lvl="1" defTabSz="914400" eaLnBrk="1">
              <a:lnSpc>
                <a:spcPct val="90000"/>
              </a:lnSpc>
              <a:buClr>
                <a:srgbClr val="009999"/>
              </a:buClr>
              <a:buSzPct val="80000"/>
            </a:pPr>
            <a:endParaRPr lang="es-AR" altLang="es-AR" sz="2200" dirty="0"/>
          </a:p>
          <a:p>
            <a:pPr lvl="1" defTabSz="914400" eaLnBrk="1">
              <a:lnSpc>
                <a:spcPct val="90000"/>
              </a:lnSpc>
              <a:buClr>
                <a:srgbClr val="009999"/>
              </a:buClr>
              <a:buSzPct val="80000"/>
              <a:buFont typeface="ArialMT" charset="0"/>
              <a:buChar char="►"/>
            </a:pPr>
            <a:endParaRPr lang="es-AR" altLang="es-AR" sz="2200" dirty="0"/>
          </a:p>
          <a:p>
            <a:pPr lvl="1" defTabSz="914400" eaLnBrk="1">
              <a:lnSpc>
                <a:spcPct val="90000"/>
              </a:lnSpc>
              <a:buClr>
                <a:srgbClr val="009999"/>
              </a:buClr>
              <a:buSzPct val="80000"/>
              <a:buFont typeface="ArialMT" charset="0"/>
              <a:buChar char="►"/>
            </a:pPr>
            <a:endParaRPr lang="es-AR" altLang="es-AR" sz="2200" dirty="0"/>
          </a:p>
          <a:p>
            <a:pPr lvl="1" defTabSz="914400" eaLnBrk="1">
              <a:lnSpc>
                <a:spcPct val="90000"/>
              </a:lnSpc>
              <a:buClr>
                <a:srgbClr val="009999"/>
              </a:buClr>
              <a:buSzPct val="80000"/>
              <a:buFont typeface="ArialMT" charset="0"/>
              <a:buChar char="►"/>
            </a:pPr>
            <a:endParaRPr lang="es-AR" altLang="es-AR" sz="2200" dirty="0"/>
          </a:p>
          <a:p>
            <a:pPr lvl="1" defTabSz="914400" eaLnBrk="1">
              <a:lnSpc>
                <a:spcPct val="90000"/>
              </a:lnSpc>
              <a:buClr>
                <a:srgbClr val="009999"/>
              </a:buClr>
              <a:buSzPct val="80000"/>
              <a:buFont typeface="ArialMT" charset="0"/>
              <a:buChar char="►"/>
            </a:pPr>
            <a:endParaRPr lang="es-AR" altLang="es-AR" sz="1600" dirty="0"/>
          </a:p>
        </p:txBody>
      </p:sp>
      <p:pic>
        <p:nvPicPr>
          <p:cNvPr id="20483" name="5 Imagen" descr="señal_mercos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1663" y="6005513"/>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Rectangle 1"/>
          <p:cNvSpPr txBox="1">
            <a:spLocks/>
          </p:cNvSpPr>
          <p:nvPr/>
        </p:nvSpPr>
        <p:spPr bwMode="auto">
          <a:xfrm>
            <a:off x="395288" y="260350"/>
            <a:ext cx="8574087" cy="533400"/>
          </a:xfrm>
          <a:prstGeom prst="rect">
            <a:avLst/>
          </a:prstGeom>
          <a:noFill/>
          <a:ln/>
          <a:extLst/>
        </p:spPr>
        <p:txBody>
          <a:bodyPr lIns="50800" tIns="50800" rIns="50800" bIns="50800" anchor="ctr"/>
          <a:lst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400">
              <a:defRPr/>
            </a:pPr>
            <a:r>
              <a:rPr lang="es-AR" sz="2400" kern="0" dirty="0" smtClean="0">
                <a:solidFill>
                  <a:schemeClr val="bg1"/>
                </a:solidFill>
                <a:latin typeface="Arial" pitchFamily="34" charset="0"/>
                <a:cs typeface="Arial" pitchFamily="34" charset="0"/>
                <a:sym typeface="Arial" pitchFamily="34" charset="0"/>
              </a:rPr>
              <a:t>Generando datos relevantes para una gestión pública efectiva: acceso y producción de información  </a:t>
            </a:r>
          </a:p>
        </p:txBody>
      </p:sp>
    </p:spTree>
    <p:extLst>
      <p:ext uri="{BB962C8B-B14F-4D97-AF65-F5344CB8AC3E}">
        <p14:creationId xmlns:p14="http://schemas.microsoft.com/office/powerpoint/2010/main" val="15795715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p:cNvSpPr>
          <p:nvPr/>
        </p:nvSpPr>
        <p:spPr bwMode="auto">
          <a:xfrm>
            <a:off x="555625" y="928688"/>
            <a:ext cx="8424863" cy="5646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50800" tIns="50800" rIns="50800" bIns="50800"/>
          <a:lstStyle>
            <a:lvl1pPr eaLnBrk="0">
              <a:defRPr sz="1200">
                <a:solidFill>
                  <a:srgbClr val="000000"/>
                </a:solidFill>
                <a:latin typeface="Helvetica" charset="0"/>
                <a:ea typeface="Helvetica" charset="0"/>
                <a:cs typeface="Helvetica" charset="0"/>
                <a:sym typeface="Helvetica" charset="0"/>
              </a:defRPr>
            </a:lvl1pPr>
            <a:lvl2pPr marL="419100" indent="-41910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lvl="1" defTabSz="914400" eaLnBrk="1">
              <a:lnSpc>
                <a:spcPct val="90000"/>
              </a:lnSpc>
              <a:buClr>
                <a:srgbClr val="009999"/>
              </a:buClr>
              <a:buSzPct val="80000"/>
              <a:buFont typeface="ArialMT" charset="0"/>
              <a:buChar char="►"/>
            </a:pPr>
            <a:endParaRPr lang="es-AR" altLang="es-AR" sz="2200" i="1"/>
          </a:p>
          <a:p>
            <a:pPr lvl="1" defTabSz="914400" eaLnBrk="1">
              <a:lnSpc>
                <a:spcPct val="90000"/>
              </a:lnSpc>
              <a:buClr>
                <a:srgbClr val="009999"/>
              </a:buClr>
              <a:buSzPct val="80000"/>
              <a:buFont typeface="ArialMT" charset="0"/>
              <a:buChar char="►"/>
            </a:pPr>
            <a:r>
              <a:rPr lang="es-AR" altLang="es-AR" sz="2200" i="1"/>
              <a:t>Implementación/funcionamiento de la política, programa y servicios</a:t>
            </a:r>
          </a:p>
          <a:p>
            <a:pPr defTabSz="914400" eaLnBrk="1"/>
            <a:endParaRPr lang="es-AR" altLang="es-AR" sz="1400" b="1"/>
          </a:p>
          <a:p>
            <a:pPr defTabSz="914400" eaLnBrk="1">
              <a:buClr>
                <a:schemeClr val="accent2"/>
              </a:buClr>
            </a:pPr>
            <a:r>
              <a:rPr lang="es-AR" altLang="es-AR" sz="1400" b="1"/>
              <a:t>Algunas preguntas orientadoras:</a:t>
            </a:r>
            <a:endParaRPr lang="en-US" altLang="es-AR" sz="1400"/>
          </a:p>
          <a:p>
            <a:pPr defTabSz="914400" eaLnBrk="1">
              <a:buClr>
                <a:schemeClr val="accent2"/>
              </a:buClr>
            </a:pPr>
            <a:endParaRPr lang="es-AR" altLang="es-AR"/>
          </a:p>
          <a:p>
            <a:pPr defTabSz="914400" eaLnBrk="1">
              <a:buClr>
                <a:schemeClr val="accent2"/>
              </a:buClr>
              <a:buFont typeface="Wingdings" pitchFamily="2" charset="2"/>
              <a:buChar char="ü"/>
            </a:pPr>
            <a:r>
              <a:rPr lang="es-AR" altLang="es-AR" sz="1400"/>
              <a:t> ¿Qué tipo de información se produce respecto de la etapa de implementación? ¿Existe información desagregada a nivel de cada efector o servicio? </a:t>
            </a:r>
            <a:endParaRPr lang="en-US" altLang="es-AR" sz="1400"/>
          </a:p>
          <a:p>
            <a:pPr defTabSz="914400" eaLnBrk="1">
              <a:buClr>
                <a:schemeClr val="accent2"/>
              </a:buClr>
              <a:buFont typeface="Wingdings" pitchFamily="2" charset="2"/>
              <a:buChar char="ü"/>
            </a:pPr>
            <a:endParaRPr lang="en-US" altLang="es-AR" sz="1400"/>
          </a:p>
          <a:p>
            <a:pPr defTabSz="914400" eaLnBrk="1">
              <a:buClr>
                <a:schemeClr val="accent2"/>
              </a:buClr>
              <a:buFont typeface="Wingdings" pitchFamily="2" charset="2"/>
              <a:buChar char="ü"/>
            </a:pPr>
            <a:r>
              <a:rPr lang="es-AR" altLang="es-AR" sz="1400"/>
              <a:t>¿La información producida es utilizada para plantear modificaciones al servicio o especificar metas de planificación? </a:t>
            </a:r>
            <a:endParaRPr lang="en-US" altLang="es-AR" sz="1400"/>
          </a:p>
          <a:p>
            <a:pPr defTabSz="914400" eaLnBrk="1">
              <a:buClr>
                <a:schemeClr val="accent2"/>
              </a:buClr>
              <a:buFont typeface="Wingdings" pitchFamily="2" charset="2"/>
              <a:buChar char="ü"/>
            </a:pPr>
            <a:endParaRPr lang="en-US" altLang="es-AR" sz="1400"/>
          </a:p>
          <a:p>
            <a:pPr defTabSz="914400" eaLnBrk="1">
              <a:buClr>
                <a:schemeClr val="accent2"/>
              </a:buClr>
              <a:buFont typeface="Wingdings" pitchFamily="2" charset="2"/>
              <a:buChar char="ü"/>
            </a:pPr>
            <a:r>
              <a:rPr lang="es-AR" altLang="es-AR" sz="1400"/>
              <a:t>¿Cómo se utiliza la información para realizar un seguimiento de la situación de grupos en situación de vulnerabilidad? </a:t>
            </a:r>
            <a:endParaRPr lang="en-US" altLang="es-AR" sz="1400"/>
          </a:p>
          <a:p>
            <a:pPr defTabSz="914400" eaLnBrk="1">
              <a:buClr>
                <a:schemeClr val="accent2"/>
              </a:buClr>
              <a:buFont typeface="Wingdings" pitchFamily="2" charset="2"/>
              <a:buChar char="ü"/>
            </a:pPr>
            <a:endParaRPr lang="en-US" altLang="es-AR" sz="1400"/>
          </a:p>
          <a:p>
            <a:pPr defTabSz="914400" eaLnBrk="1">
              <a:buClr>
                <a:schemeClr val="accent2"/>
              </a:buClr>
              <a:buFont typeface="Wingdings" pitchFamily="2" charset="2"/>
              <a:buChar char="ü"/>
            </a:pPr>
            <a:r>
              <a:rPr lang="es-AR" altLang="es-AR" sz="1400"/>
              <a:t>¿El sistema de información cuenta con los recursos suficientes para dar cuenta de la etapa de implementación? </a:t>
            </a:r>
            <a:endParaRPr lang="en-US" altLang="es-AR" sz="1400"/>
          </a:p>
          <a:p>
            <a:pPr defTabSz="914400" eaLnBrk="1">
              <a:buClr>
                <a:schemeClr val="accent2"/>
              </a:buClr>
              <a:buFont typeface="Wingdings" pitchFamily="2" charset="2"/>
              <a:buChar char="ü"/>
            </a:pPr>
            <a:endParaRPr lang="en-US" altLang="es-AR" sz="1400"/>
          </a:p>
          <a:p>
            <a:pPr defTabSz="914400" eaLnBrk="1">
              <a:buClr>
                <a:schemeClr val="accent2"/>
              </a:buClr>
              <a:buFont typeface="Wingdings" pitchFamily="2" charset="2"/>
              <a:buChar char="ü"/>
            </a:pPr>
            <a:r>
              <a:rPr lang="es-AR" altLang="es-AR" sz="1400"/>
              <a:t>¿Existe difusión y acceso público a la información sobre la etapa de implementación?</a:t>
            </a:r>
            <a:endParaRPr lang="en-US" altLang="es-AR" sz="1400"/>
          </a:p>
          <a:p>
            <a:pPr defTabSz="914400" eaLnBrk="1"/>
            <a:r>
              <a:rPr lang="es-AR" altLang="es-AR" b="1"/>
              <a:t> </a:t>
            </a:r>
            <a:endParaRPr lang="en-US" altLang="es-AR" sz="1100"/>
          </a:p>
          <a:p>
            <a:pPr lvl="1" defTabSz="914400" eaLnBrk="1">
              <a:lnSpc>
                <a:spcPct val="90000"/>
              </a:lnSpc>
              <a:buClr>
                <a:srgbClr val="009999"/>
              </a:buClr>
              <a:buSzPct val="80000"/>
            </a:pPr>
            <a:endParaRPr lang="es-AR" altLang="es-AR" sz="1400">
              <a:solidFill>
                <a:schemeClr val="tx1"/>
              </a:solidFill>
            </a:endParaRPr>
          </a:p>
          <a:p>
            <a:pPr defTabSz="914400" eaLnBrk="1"/>
            <a:endParaRPr lang="es-AR" altLang="es-AR" sz="1400"/>
          </a:p>
          <a:p>
            <a:pPr defTabSz="914400" eaLnBrk="1"/>
            <a:endParaRPr lang="en-US" altLang="es-AR" sz="1400"/>
          </a:p>
          <a:p>
            <a:pPr lvl="1" defTabSz="914400" eaLnBrk="1">
              <a:lnSpc>
                <a:spcPct val="90000"/>
              </a:lnSpc>
              <a:buClr>
                <a:srgbClr val="009999"/>
              </a:buClr>
              <a:buSzPct val="80000"/>
            </a:pPr>
            <a:endParaRPr lang="en-US" altLang="es-AR" sz="1100"/>
          </a:p>
          <a:p>
            <a:pPr lvl="1" defTabSz="914400" eaLnBrk="1">
              <a:lnSpc>
                <a:spcPct val="90000"/>
              </a:lnSpc>
              <a:buClr>
                <a:srgbClr val="009999"/>
              </a:buClr>
              <a:buSzPct val="80000"/>
            </a:pPr>
            <a:endParaRPr lang="es-ES_tradnl" altLang="es-AR" sz="2200"/>
          </a:p>
          <a:p>
            <a:pPr lvl="1" defTabSz="914400" eaLnBrk="1">
              <a:lnSpc>
                <a:spcPct val="90000"/>
              </a:lnSpc>
              <a:buClr>
                <a:srgbClr val="009999"/>
              </a:buClr>
              <a:buSzPct val="80000"/>
              <a:buFont typeface="ArialMT" charset="0"/>
              <a:buChar char="►"/>
            </a:pPr>
            <a:endParaRPr lang="es-AR" altLang="es-AR" sz="2200" b="1"/>
          </a:p>
          <a:p>
            <a:pPr lvl="1" defTabSz="914400" eaLnBrk="1">
              <a:lnSpc>
                <a:spcPct val="90000"/>
              </a:lnSpc>
              <a:buClr>
                <a:srgbClr val="009999"/>
              </a:buClr>
              <a:buSzPct val="80000"/>
            </a:pPr>
            <a:endParaRPr lang="es-AR" altLang="es-AR" sz="2200"/>
          </a:p>
          <a:p>
            <a:pPr lvl="1" defTabSz="914400" eaLnBrk="1">
              <a:lnSpc>
                <a:spcPct val="90000"/>
              </a:lnSpc>
              <a:buClr>
                <a:srgbClr val="009999"/>
              </a:buClr>
              <a:buSzPct val="80000"/>
              <a:buFont typeface="ArialMT" charset="0"/>
              <a:buChar char="►"/>
            </a:pPr>
            <a:endParaRPr lang="es-AR" altLang="es-AR" sz="2200"/>
          </a:p>
          <a:p>
            <a:pPr lvl="1" defTabSz="914400" eaLnBrk="1">
              <a:lnSpc>
                <a:spcPct val="90000"/>
              </a:lnSpc>
              <a:buClr>
                <a:srgbClr val="009999"/>
              </a:buClr>
              <a:buSzPct val="80000"/>
              <a:buFont typeface="ArialMT" charset="0"/>
              <a:buChar char="►"/>
            </a:pPr>
            <a:endParaRPr lang="es-AR" altLang="es-AR" sz="2200"/>
          </a:p>
          <a:p>
            <a:pPr lvl="1" defTabSz="914400" eaLnBrk="1">
              <a:lnSpc>
                <a:spcPct val="90000"/>
              </a:lnSpc>
              <a:buClr>
                <a:srgbClr val="009999"/>
              </a:buClr>
              <a:buSzPct val="80000"/>
              <a:buFont typeface="ArialMT" charset="0"/>
              <a:buChar char="►"/>
            </a:pPr>
            <a:endParaRPr lang="es-AR" altLang="es-AR" sz="2200"/>
          </a:p>
          <a:p>
            <a:pPr lvl="1" defTabSz="914400" eaLnBrk="1">
              <a:lnSpc>
                <a:spcPct val="90000"/>
              </a:lnSpc>
              <a:buClr>
                <a:srgbClr val="009999"/>
              </a:buClr>
              <a:buSzPct val="80000"/>
              <a:buFont typeface="ArialMT" charset="0"/>
              <a:buChar char="►"/>
            </a:pPr>
            <a:endParaRPr lang="es-AR" altLang="es-AR" sz="1600"/>
          </a:p>
        </p:txBody>
      </p:sp>
      <p:pic>
        <p:nvPicPr>
          <p:cNvPr id="21507" name="5 Imagen" descr="señal_mercosu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1663" y="6005513"/>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Rectangle 1"/>
          <p:cNvSpPr txBox="1">
            <a:spLocks/>
          </p:cNvSpPr>
          <p:nvPr/>
        </p:nvSpPr>
        <p:spPr bwMode="auto">
          <a:xfrm>
            <a:off x="395288" y="260350"/>
            <a:ext cx="8574087" cy="533400"/>
          </a:xfrm>
          <a:prstGeom prst="rect">
            <a:avLst/>
          </a:prstGeom>
          <a:noFill/>
          <a:ln/>
          <a:extLst/>
        </p:spPr>
        <p:txBody>
          <a:bodyPr lIns="50800" tIns="50800" rIns="50800" bIns="50800" anchor="ctr"/>
          <a:lst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400">
              <a:defRPr/>
            </a:pPr>
            <a:r>
              <a:rPr lang="es-AR" sz="2400" kern="0" dirty="0" smtClean="0">
                <a:solidFill>
                  <a:schemeClr val="bg1"/>
                </a:solidFill>
                <a:latin typeface="Arial" pitchFamily="34" charset="0"/>
                <a:cs typeface="Arial" pitchFamily="34" charset="0"/>
                <a:sym typeface="Arial" pitchFamily="34" charset="0"/>
              </a:rPr>
              <a:t>Generando datos relevantes para una gestión pública efectiva: acceso y producción de información  </a:t>
            </a:r>
          </a:p>
        </p:txBody>
      </p:sp>
    </p:spTree>
    <p:extLst>
      <p:ext uri="{BB962C8B-B14F-4D97-AF65-F5344CB8AC3E}">
        <p14:creationId xmlns:p14="http://schemas.microsoft.com/office/powerpoint/2010/main" val="21390649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0" y="428625"/>
            <a:ext cx="9144000"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711200" indent="-701675" eaLnBrk="0" hangingPunct="0">
              <a:tabLst>
                <a:tab pos="711200" algn="l"/>
                <a:tab pos="1158875" algn="l"/>
                <a:tab pos="1608138" algn="l"/>
                <a:tab pos="2057400" algn="l"/>
                <a:tab pos="2506663" algn="l"/>
                <a:tab pos="2955925" algn="l"/>
                <a:tab pos="3405188" algn="l"/>
                <a:tab pos="3854450" algn="l"/>
                <a:tab pos="4303713" algn="l"/>
                <a:tab pos="4752975" algn="l"/>
                <a:tab pos="5202238" algn="l"/>
                <a:tab pos="5651500" algn="l"/>
                <a:tab pos="6100763" algn="l"/>
                <a:tab pos="6550025" algn="l"/>
                <a:tab pos="6999288" algn="l"/>
                <a:tab pos="7448550" algn="l"/>
                <a:tab pos="7897813" algn="l"/>
                <a:tab pos="8347075" algn="l"/>
                <a:tab pos="8796338" algn="l"/>
                <a:tab pos="9245600" algn="l"/>
                <a:tab pos="9694863" algn="l"/>
              </a:tabLst>
              <a:defRPr>
                <a:solidFill>
                  <a:schemeClr val="bg1"/>
                </a:solidFill>
                <a:latin typeface="Arial" charset="0"/>
                <a:ea typeface="Osaka" charset="0"/>
                <a:cs typeface="Osaka" charset="0"/>
              </a:defRPr>
            </a:lvl1pPr>
            <a:lvl2pPr eaLnBrk="0" hangingPunct="0">
              <a:tabLst>
                <a:tab pos="711200" algn="l"/>
                <a:tab pos="1158875" algn="l"/>
                <a:tab pos="1608138" algn="l"/>
                <a:tab pos="2057400" algn="l"/>
                <a:tab pos="2506663" algn="l"/>
                <a:tab pos="2955925" algn="l"/>
                <a:tab pos="3405188" algn="l"/>
                <a:tab pos="3854450" algn="l"/>
                <a:tab pos="4303713" algn="l"/>
                <a:tab pos="4752975" algn="l"/>
                <a:tab pos="5202238" algn="l"/>
                <a:tab pos="5651500" algn="l"/>
                <a:tab pos="6100763" algn="l"/>
                <a:tab pos="6550025" algn="l"/>
                <a:tab pos="6999288" algn="l"/>
                <a:tab pos="7448550" algn="l"/>
                <a:tab pos="7897813" algn="l"/>
                <a:tab pos="8347075" algn="l"/>
                <a:tab pos="8796338" algn="l"/>
                <a:tab pos="9245600" algn="l"/>
                <a:tab pos="9694863" algn="l"/>
              </a:tabLst>
              <a:defRPr>
                <a:solidFill>
                  <a:schemeClr val="bg1"/>
                </a:solidFill>
                <a:latin typeface="Arial" charset="0"/>
                <a:ea typeface="Osaka" charset="0"/>
                <a:cs typeface="Osaka" charset="0"/>
              </a:defRPr>
            </a:lvl2pPr>
            <a:lvl3pPr eaLnBrk="0" hangingPunct="0">
              <a:tabLst>
                <a:tab pos="711200" algn="l"/>
                <a:tab pos="1158875" algn="l"/>
                <a:tab pos="1608138" algn="l"/>
                <a:tab pos="2057400" algn="l"/>
                <a:tab pos="2506663" algn="l"/>
                <a:tab pos="2955925" algn="l"/>
                <a:tab pos="3405188" algn="l"/>
                <a:tab pos="3854450" algn="l"/>
                <a:tab pos="4303713" algn="l"/>
                <a:tab pos="4752975" algn="l"/>
                <a:tab pos="5202238" algn="l"/>
                <a:tab pos="5651500" algn="l"/>
                <a:tab pos="6100763" algn="l"/>
                <a:tab pos="6550025" algn="l"/>
                <a:tab pos="6999288" algn="l"/>
                <a:tab pos="7448550" algn="l"/>
                <a:tab pos="7897813" algn="l"/>
                <a:tab pos="8347075" algn="l"/>
                <a:tab pos="8796338" algn="l"/>
                <a:tab pos="9245600" algn="l"/>
                <a:tab pos="9694863" algn="l"/>
              </a:tabLst>
              <a:defRPr>
                <a:solidFill>
                  <a:schemeClr val="bg1"/>
                </a:solidFill>
                <a:latin typeface="Arial" charset="0"/>
                <a:ea typeface="Osaka" charset="0"/>
                <a:cs typeface="Osaka" charset="0"/>
              </a:defRPr>
            </a:lvl3pPr>
            <a:lvl4pPr eaLnBrk="0" hangingPunct="0">
              <a:tabLst>
                <a:tab pos="711200" algn="l"/>
                <a:tab pos="1158875" algn="l"/>
                <a:tab pos="1608138" algn="l"/>
                <a:tab pos="2057400" algn="l"/>
                <a:tab pos="2506663" algn="l"/>
                <a:tab pos="2955925" algn="l"/>
                <a:tab pos="3405188" algn="l"/>
                <a:tab pos="3854450" algn="l"/>
                <a:tab pos="4303713" algn="l"/>
                <a:tab pos="4752975" algn="l"/>
                <a:tab pos="5202238" algn="l"/>
                <a:tab pos="5651500" algn="l"/>
                <a:tab pos="6100763" algn="l"/>
                <a:tab pos="6550025" algn="l"/>
                <a:tab pos="6999288" algn="l"/>
                <a:tab pos="7448550" algn="l"/>
                <a:tab pos="7897813" algn="l"/>
                <a:tab pos="8347075" algn="l"/>
                <a:tab pos="8796338" algn="l"/>
                <a:tab pos="9245600" algn="l"/>
                <a:tab pos="9694863" algn="l"/>
              </a:tabLst>
              <a:defRPr>
                <a:solidFill>
                  <a:schemeClr val="bg1"/>
                </a:solidFill>
                <a:latin typeface="Arial" charset="0"/>
                <a:ea typeface="Osaka" charset="0"/>
                <a:cs typeface="Osaka" charset="0"/>
              </a:defRPr>
            </a:lvl4pPr>
            <a:lvl5pPr eaLnBrk="0" hangingPunct="0">
              <a:tabLst>
                <a:tab pos="711200" algn="l"/>
                <a:tab pos="1158875" algn="l"/>
                <a:tab pos="1608138" algn="l"/>
                <a:tab pos="2057400" algn="l"/>
                <a:tab pos="2506663" algn="l"/>
                <a:tab pos="2955925" algn="l"/>
                <a:tab pos="3405188" algn="l"/>
                <a:tab pos="3854450" algn="l"/>
                <a:tab pos="4303713" algn="l"/>
                <a:tab pos="4752975" algn="l"/>
                <a:tab pos="5202238" algn="l"/>
                <a:tab pos="5651500" algn="l"/>
                <a:tab pos="6100763" algn="l"/>
                <a:tab pos="6550025" algn="l"/>
                <a:tab pos="6999288" algn="l"/>
                <a:tab pos="7448550" algn="l"/>
                <a:tab pos="7897813" algn="l"/>
                <a:tab pos="8347075" algn="l"/>
                <a:tab pos="8796338" algn="l"/>
                <a:tab pos="9245600" algn="l"/>
                <a:tab pos="9694863" algn="l"/>
              </a:tabLst>
              <a:defRPr>
                <a:solidFill>
                  <a:schemeClr val="bg1"/>
                </a:solidFill>
                <a:latin typeface="Arial" charset="0"/>
                <a:ea typeface="Osaka" charset="0"/>
                <a:cs typeface="Osak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11200" algn="l"/>
                <a:tab pos="1158875" algn="l"/>
                <a:tab pos="1608138" algn="l"/>
                <a:tab pos="2057400" algn="l"/>
                <a:tab pos="2506663" algn="l"/>
                <a:tab pos="2955925" algn="l"/>
                <a:tab pos="3405188" algn="l"/>
                <a:tab pos="3854450" algn="l"/>
                <a:tab pos="4303713" algn="l"/>
                <a:tab pos="4752975" algn="l"/>
                <a:tab pos="5202238" algn="l"/>
                <a:tab pos="5651500" algn="l"/>
                <a:tab pos="6100763" algn="l"/>
                <a:tab pos="6550025" algn="l"/>
                <a:tab pos="6999288" algn="l"/>
                <a:tab pos="7448550" algn="l"/>
                <a:tab pos="7897813" algn="l"/>
                <a:tab pos="8347075" algn="l"/>
                <a:tab pos="8796338" algn="l"/>
                <a:tab pos="9245600" algn="l"/>
                <a:tab pos="9694863" algn="l"/>
              </a:tabLst>
              <a:defRPr>
                <a:solidFill>
                  <a:schemeClr val="bg1"/>
                </a:solidFill>
                <a:latin typeface="Arial" charset="0"/>
                <a:ea typeface="Osaka" charset="0"/>
                <a:cs typeface="Osak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11200" algn="l"/>
                <a:tab pos="1158875" algn="l"/>
                <a:tab pos="1608138" algn="l"/>
                <a:tab pos="2057400" algn="l"/>
                <a:tab pos="2506663" algn="l"/>
                <a:tab pos="2955925" algn="l"/>
                <a:tab pos="3405188" algn="l"/>
                <a:tab pos="3854450" algn="l"/>
                <a:tab pos="4303713" algn="l"/>
                <a:tab pos="4752975" algn="l"/>
                <a:tab pos="5202238" algn="l"/>
                <a:tab pos="5651500" algn="l"/>
                <a:tab pos="6100763" algn="l"/>
                <a:tab pos="6550025" algn="l"/>
                <a:tab pos="6999288" algn="l"/>
                <a:tab pos="7448550" algn="l"/>
                <a:tab pos="7897813" algn="l"/>
                <a:tab pos="8347075" algn="l"/>
                <a:tab pos="8796338" algn="l"/>
                <a:tab pos="9245600" algn="l"/>
                <a:tab pos="9694863" algn="l"/>
              </a:tabLst>
              <a:defRPr>
                <a:solidFill>
                  <a:schemeClr val="bg1"/>
                </a:solidFill>
                <a:latin typeface="Arial" charset="0"/>
                <a:ea typeface="Osaka" charset="0"/>
                <a:cs typeface="Osak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11200" algn="l"/>
                <a:tab pos="1158875" algn="l"/>
                <a:tab pos="1608138" algn="l"/>
                <a:tab pos="2057400" algn="l"/>
                <a:tab pos="2506663" algn="l"/>
                <a:tab pos="2955925" algn="l"/>
                <a:tab pos="3405188" algn="l"/>
                <a:tab pos="3854450" algn="l"/>
                <a:tab pos="4303713" algn="l"/>
                <a:tab pos="4752975" algn="l"/>
                <a:tab pos="5202238" algn="l"/>
                <a:tab pos="5651500" algn="l"/>
                <a:tab pos="6100763" algn="l"/>
                <a:tab pos="6550025" algn="l"/>
                <a:tab pos="6999288" algn="l"/>
                <a:tab pos="7448550" algn="l"/>
                <a:tab pos="7897813" algn="l"/>
                <a:tab pos="8347075" algn="l"/>
                <a:tab pos="8796338" algn="l"/>
                <a:tab pos="9245600" algn="l"/>
                <a:tab pos="9694863" algn="l"/>
              </a:tabLst>
              <a:defRPr>
                <a:solidFill>
                  <a:schemeClr val="bg1"/>
                </a:solidFill>
                <a:latin typeface="Arial" charset="0"/>
                <a:ea typeface="Osaka" charset="0"/>
                <a:cs typeface="Osak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11200" algn="l"/>
                <a:tab pos="1158875" algn="l"/>
                <a:tab pos="1608138" algn="l"/>
                <a:tab pos="2057400" algn="l"/>
                <a:tab pos="2506663" algn="l"/>
                <a:tab pos="2955925" algn="l"/>
                <a:tab pos="3405188" algn="l"/>
                <a:tab pos="3854450" algn="l"/>
                <a:tab pos="4303713" algn="l"/>
                <a:tab pos="4752975" algn="l"/>
                <a:tab pos="5202238" algn="l"/>
                <a:tab pos="5651500" algn="l"/>
                <a:tab pos="6100763" algn="l"/>
                <a:tab pos="6550025" algn="l"/>
                <a:tab pos="6999288" algn="l"/>
                <a:tab pos="7448550" algn="l"/>
                <a:tab pos="7897813" algn="l"/>
                <a:tab pos="8347075" algn="l"/>
                <a:tab pos="8796338" algn="l"/>
                <a:tab pos="9245600" algn="l"/>
                <a:tab pos="9694863" algn="l"/>
              </a:tabLst>
              <a:defRPr>
                <a:solidFill>
                  <a:schemeClr val="bg1"/>
                </a:solidFill>
                <a:latin typeface="Arial" charset="0"/>
                <a:ea typeface="Osaka" charset="0"/>
                <a:cs typeface="Osaka" charset="0"/>
              </a:defRPr>
            </a:lvl9pPr>
          </a:lstStyle>
          <a:p>
            <a:pPr algn="ctr">
              <a:spcBef>
                <a:spcPts val="500"/>
              </a:spcBef>
            </a:pPr>
            <a:r>
              <a:rPr lang="es-AR" sz="2000" b="1" dirty="0" smtClean="0">
                <a:solidFill>
                  <a:srgbClr val="808080"/>
                </a:solidFill>
                <a:latin typeface="Helvetica Neue" charset="0"/>
              </a:rPr>
              <a:t>Presentación </a:t>
            </a:r>
            <a:r>
              <a:rPr lang="es-AR" sz="2000" b="1" dirty="0">
                <a:solidFill>
                  <a:srgbClr val="808080"/>
                </a:solidFill>
                <a:latin typeface="Helvetica Neue" charset="0"/>
              </a:rPr>
              <a:t>del Instituto de Políticas Públicas </a:t>
            </a:r>
            <a:r>
              <a:rPr lang="pt-BR" sz="2000" b="1" dirty="0" err="1">
                <a:solidFill>
                  <a:srgbClr val="808080"/>
                </a:solidFill>
                <a:latin typeface="Helvetica Neue" charset="0"/>
              </a:rPr>
              <a:t>en</a:t>
            </a:r>
            <a:r>
              <a:rPr lang="pt-BR" sz="2000" b="1" dirty="0">
                <a:solidFill>
                  <a:srgbClr val="808080"/>
                </a:solidFill>
                <a:latin typeface="Helvetica Neue" charset="0"/>
              </a:rPr>
              <a:t> </a:t>
            </a:r>
            <a:r>
              <a:rPr lang="pt-BR" sz="2000" b="1" dirty="0" err="1">
                <a:solidFill>
                  <a:srgbClr val="808080"/>
                </a:solidFill>
                <a:latin typeface="Helvetica Neue" charset="0"/>
              </a:rPr>
              <a:t>Derechos</a:t>
            </a:r>
            <a:r>
              <a:rPr lang="pt-BR" sz="2000" b="1" dirty="0">
                <a:solidFill>
                  <a:srgbClr val="808080"/>
                </a:solidFill>
                <a:latin typeface="Helvetica Neue" charset="0"/>
              </a:rPr>
              <a:t> </a:t>
            </a:r>
            <a:r>
              <a:rPr lang="es-AR" sz="2000" b="1" dirty="0">
                <a:solidFill>
                  <a:srgbClr val="808080"/>
                </a:solidFill>
                <a:latin typeface="Helvetica Neue" charset="0"/>
              </a:rPr>
              <a:t>Humanos -</a:t>
            </a:r>
            <a:r>
              <a:rPr lang="es-AR" sz="2000" b="1" dirty="0" smtClean="0">
                <a:solidFill>
                  <a:srgbClr val="808080"/>
                </a:solidFill>
                <a:latin typeface="Helvetica Neue" charset="0"/>
              </a:rPr>
              <a:t>MERCOSUR-</a:t>
            </a:r>
            <a:endParaRPr lang="es-AR" sz="2000" b="1" dirty="0">
              <a:solidFill>
                <a:srgbClr val="808080"/>
              </a:solidFill>
              <a:latin typeface="Helvetica Neue" charset="0"/>
            </a:endParaRPr>
          </a:p>
        </p:txBody>
      </p:sp>
      <p:sp>
        <p:nvSpPr>
          <p:cNvPr id="3075" name="Text Box 2"/>
          <p:cNvSpPr txBox="1">
            <a:spLocks noChangeArrowheads="1"/>
          </p:cNvSpPr>
          <p:nvPr/>
        </p:nvSpPr>
        <p:spPr bwMode="auto">
          <a:xfrm>
            <a:off x="6097588" y="6172200"/>
            <a:ext cx="1809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9pPr>
          </a:lstStyle>
          <a:p>
            <a:pPr eaLnBrk="1" hangingPunct="1">
              <a:buClrTx/>
              <a:buFontTx/>
              <a:buNone/>
            </a:pPr>
            <a:endParaRPr lang="es-AR">
              <a:solidFill>
                <a:srgbClr val="000000"/>
              </a:solidFill>
              <a:latin typeface="Perpetua" pitchFamily="18" charset="0"/>
              <a:ea typeface="ＭＳ Ｐゴシック" pitchFamily="34" charset="-128"/>
            </a:endParaRPr>
          </a:p>
          <a:p>
            <a:pPr eaLnBrk="1" hangingPunct="1">
              <a:buClrTx/>
              <a:buFontTx/>
              <a:buNone/>
            </a:pPr>
            <a:endParaRPr lang="es-AR">
              <a:solidFill>
                <a:srgbClr val="000000"/>
              </a:solidFill>
              <a:latin typeface="Perpetua" pitchFamily="18" charset="0"/>
              <a:ea typeface="ＭＳ Ｐゴシック" pitchFamily="34" charset="-128"/>
            </a:endParaRPr>
          </a:p>
        </p:txBody>
      </p:sp>
      <p:sp>
        <p:nvSpPr>
          <p:cNvPr id="3076" name="Rectangle 4"/>
          <p:cNvSpPr>
            <a:spLocks noChangeArrowheads="1"/>
          </p:cNvSpPr>
          <p:nvPr/>
        </p:nvSpPr>
        <p:spPr bwMode="auto">
          <a:xfrm>
            <a:off x="-1" y="2286000"/>
            <a:ext cx="9144001" cy="138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dirty="0" err="1" smtClean="0">
                <a:solidFill>
                  <a:srgbClr val="191966"/>
                </a:solidFill>
                <a:ea typeface="ＭＳ Ｐゴシック" pitchFamily="34" charset="-128"/>
              </a:rPr>
              <a:t>Programa</a:t>
            </a:r>
            <a:r>
              <a:rPr lang="en-US" sz="2800" dirty="0" smtClean="0">
                <a:solidFill>
                  <a:srgbClr val="191966"/>
                </a:solidFill>
                <a:ea typeface="ＭＳ Ｐゴシック" pitchFamily="34" charset="-128"/>
              </a:rPr>
              <a:t> </a:t>
            </a:r>
            <a:r>
              <a:rPr lang="en-US" sz="2800" dirty="0" err="1" smtClean="0">
                <a:solidFill>
                  <a:srgbClr val="191966"/>
                </a:solidFill>
                <a:ea typeface="ＭＳ Ｐゴシック" pitchFamily="34" charset="-128"/>
              </a:rPr>
              <a:t>Avanzar</a:t>
            </a:r>
            <a:r>
              <a:rPr lang="en-US" sz="2800" dirty="0" smtClean="0">
                <a:solidFill>
                  <a:srgbClr val="191966"/>
                </a:solidFill>
                <a:ea typeface="ＭＳ Ｐゴシック" pitchFamily="34" charset="-128"/>
              </a:rPr>
              <a:t> en </a:t>
            </a:r>
            <a:r>
              <a:rPr lang="en-US" sz="2800" dirty="0" err="1" smtClean="0">
                <a:solidFill>
                  <a:srgbClr val="191966"/>
                </a:solidFill>
                <a:ea typeface="ＭＳ Ｐゴシック" pitchFamily="34" charset="-128"/>
              </a:rPr>
              <a:t>Derechos</a:t>
            </a:r>
            <a:r>
              <a:rPr lang="en-US" sz="2800" dirty="0" smtClean="0">
                <a:solidFill>
                  <a:srgbClr val="191966"/>
                </a:solidFill>
                <a:ea typeface="ＭＳ Ｐゴシック" pitchFamily="34" charset="-128"/>
              </a:rPr>
              <a:t> e </a:t>
            </a:r>
            <a:r>
              <a:rPr lang="en-US" sz="2800" dirty="0" err="1" smtClean="0">
                <a:solidFill>
                  <a:srgbClr val="191966"/>
                </a:solidFill>
                <a:ea typeface="ＭＳ Ｐゴシック" pitchFamily="34" charset="-128"/>
              </a:rPr>
              <a:t>Indicadores</a:t>
            </a:r>
            <a:r>
              <a:rPr lang="en-US" sz="2800" dirty="0" smtClean="0">
                <a:solidFill>
                  <a:srgbClr val="191966"/>
                </a:solidFill>
                <a:ea typeface="ＭＳ Ｐゴシック" pitchFamily="34" charset="-128"/>
              </a:rPr>
              <a:t> </a:t>
            </a:r>
            <a:r>
              <a:rPr lang="en-US" sz="2800" dirty="0" err="1" smtClean="0">
                <a:solidFill>
                  <a:srgbClr val="191966"/>
                </a:solidFill>
                <a:ea typeface="ＭＳ Ｐゴシック" pitchFamily="34" charset="-128"/>
              </a:rPr>
              <a:t>Derechos</a:t>
            </a:r>
            <a:r>
              <a:rPr lang="en-US" sz="2800" dirty="0" smtClean="0">
                <a:solidFill>
                  <a:srgbClr val="191966"/>
                </a:solidFill>
                <a:ea typeface="ＭＳ Ｐゴシック" pitchFamily="34" charset="-128"/>
              </a:rPr>
              <a:t> </a:t>
            </a:r>
            <a:r>
              <a:rPr lang="en-US" sz="2800" dirty="0" err="1" smtClean="0">
                <a:solidFill>
                  <a:srgbClr val="191966"/>
                </a:solidFill>
                <a:ea typeface="ＭＳ Ｐゴシック" pitchFamily="34" charset="-128"/>
              </a:rPr>
              <a:t>Económicos</a:t>
            </a:r>
            <a:r>
              <a:rPr lang="en-US" sz="2800" dirty="0" smtClean="0">
                <a:solidFill>
                  <a:srgbClr val="191966"/>
                </a:solidFill>
                <a:ea typeface="ＭＳ Ｐゴシック" pitchFamily="34" charset="-128"/>
              </a:rPr>
              <a:t>, </a:t>
            </a:r>
            <a:r>
              <a:rPr lang="en-US" sz="2800" dirty="0" err="1" smtClean="0">
                <a:solidFill>
                  <a:srgbClr val="191966"/>
                </a:solidFill>
                <a:ea typeface="ＭＳ Ｐゴシック" pitchFamily="34" charset="-128"/>
              </a:rPr>
              <a:t>Sociales</a:t>
            </a:r>
            <a:r>
              <a:rPr lang="en-US" sz="2800" dirty="0" smtClean="0">
                <a:solidFill>
                  <a:srgbClr val="191966"/>
                </a:solidFill>
                <a:ea typeface="ＭＳ Ｐゴシック" pitchFamily="34" charset="-128"/>
              </a:rPr>
              <a:t> y </a:t>
            </a:r>
            <a:r>
              <a:rPr lang="en-US" sz="2800" dirty="0" err="1" smtClean="0">
                <a:solidFill>
                  <a:srgbClr val="191966"/>
                </a:solidFill>
                <a:ea typeface="ＭＳ Ｐゴシック" pitchFamily="34" charset="-128"/>
              </a:rPr>
              <a:t>Culturales</a:t>
            </a:r>
            <a:endParaRPr lang="es-AR" sz="2800" dirty="0">
              <a:solidFill>
                <a:srgbClr val="191966"/>
              </a:solidFill>
              <a:ea typeface="ＭＳ Ｐゴシック" pitchFamily="34" charset="-128"/>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sz="2800" dirty="0">
              <a:solidFill>
                <a:srgbClr val="191966"/>
              </a:solidFill>
              <a:ea typeface="ＭＳ Ｐゴシック" pitchFamily="34" charset="-128"/>
            </a:endParaRP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1663" y="6005513"/>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8" name="Text Box 3"/>
          <p:cNvSpPr txBox="1">
            <a:spLocks noChangeArrowheads="1"/>
          </p:cNvSpPr>
          <p:nvPr/>
        </p:nvSpPr>
        <p:spPr bwMode="auto">
          <a:xfrm>
            <a:off x="647700" y="5022850"/>
            <a:ext cx="7848600" cy="756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Osaka" charset="0"/>
                <a:cs typeface="Osaka" charset="0"/>
              </a:defRPr>
            </a:lvl9pPr>
          </a:lstStyle>
          <a:p>
            <a:pPr algn="r" eaLnBrk="1" hangingPunct="1">
              <a:buClrTx/>
              <a:buFontTx/>
              <a:buNone/>
            </a:pPr>
            <a:endParaRPr lang="en-US" sz="2500" dirty="0">
              <a:solidFill>
                <a:srgbClr val="000000"/>
              </a:solidFill>
              <a:latin typeface="Perpetua" pitchFamily="18" charset="0"/>
              <a:ea typeface="ＭＳ Ｐゴシック" pitchFamily="34" charset="-128"/>
            </a:endParaRPr>
          </a:p>
          <a:p>
            <a:pPr algn="ctr" eaLnBrk="1" hangingPunct="1">
              <a:buClrTx/>
              <a:buFontTx/>
              <a:buNone/>
            </a:pPr>
            <a:r>
              <a:rPr lang="es-AR" dirty="0">
                <a:solidFill>
                  <a:srgbClr val="333333"/>
                </a:solidFill>
                <a:latin typeface="Helvetica Neue Bold Condensed" charset="0"/>
                <a:ea typeface="ＭＳ Ｐゴシック" pitchFamily="34" charset="-128"/>
              </a:rPr>
              <a:t>3er. Curso de Alta Formación 2013, </a:t>
            </a:r>
            <a:r>
              <a:rPr lang="es-AR" dirty="0" smtClean="0">
                <a:solidFill>
                  <a:srgbClr val="333333"/>
                </a:solidFill>
                <a:latin typeface="Helvetica Neue Bold Condensed" charset="0"/>
                <a:ea typeface="ＭＳ Ｐゴシック" pitchFamily="34" charset="-128"/>
              </a:rPr>
              <a:t>México, 8 </a:t>
            </a:r>
            <a:r>
              <a:rPr lang="es-AR">
                <a:solidFill>
                  <a:srgbClr val="333333"/>
                </a:solidFill>
                <a:latin typeface="Helvetica Neue Bold Condensed" charset="0"/>
                <a:ea typeface="ＭＳ Ｐゴシック" pitchFamily="34" charset="-128"/>
              </a:rPr>
              <a:t>de </a:t>
            </a:r>
            <a:r>
              <a:rPr lang="es-AR" smtClean="0">
                <a:solidFill>
                  <a:srgbClr val="333333"/>
                </a:solidFill>
                <a:latin typeface="Helvetica Neue Bold Condensed" charset="0"/>
                <a:ea typeface="ＭＳ Ｐゴシック" pitchFamily="34" charset="-128"/>
              </a:rPr>
              <a:t>octubre de </a:t>
            </a:r>
            <a:r>
              <a:rPr lang="es-AR" dirty="0">
                <a:solidFill>
                  <a:srgbClr val="333333"/>
                </a:solidFill>
                <a:latin typeface="Helvetica Neue Bold Condensed" charset="0"/>
                <a:ea typeface="ＭＳ Ｐゴシック" pitchFamily="34" charset="-128"/>
              </a:rPr>
              <a:t>2013. </a:t>
            </a:r>
          </a:p>
        </p:txBody>
      </p:sp>
    </p:spTree>
    <p:extLst>
      <p:ext uri="{BB962C8B-B14F-4D97-AF65-F5344CB8AC3E}">
        <p14:creationId xmlns:p14="http://schemas.microsoft.com/office/powerpoint/2010/main" val="942585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196975"/>
            <a:ext cx="8458200" cy="5447645"/>
          </a:xfrm>
          <a:prstGeom prst="rect">
            <a:avLst/>
          </a:prstGeom>
        </p:spPr>
        <p:txBody>
          <a:bodyPr wrap="square">
            <a:spAutoFit/>
          </a:bodyPr>
          <a:lstStyle/>
          <a:p>
            <a:endParaRPr lang="es-ES" dirty="0" smtClean="0"/>
          </a:p>
          <a:p>
            <a:endParaRPr lang="es-ES" dirty="0"/>
          </a:p>
          <a:p>
            <a:r>
              <a:rPr lang="es-ES" sz="2400" b="1" dirty="0" smtClean="0">
                <a:solidFill>
                  <a:schemeClr val="tx2">
                    <a:lumMod val="60000"/>
                    <a:lumOff val="40000"/>
                  </a:schemeClr>
                </a:solidFill>
              </a:rPr>
              <a:t>1. </a:t>
            </a:r>
            <a:r>
              <a:rPr lang="es-ES" sz="2400" dirty="0" smtClean="0"/>
              <a:t>Medir </a:t>
            </a:r>
            <a:r>
              <a:rPr lang="es-ES" sz="2400" dirty="0"/>
              <a:t>el cumplimiento progresivo de los DESC contenidos en el </a:t>
            </a:r>
            <a:r>
              <a:rPr lang="es-ES" sz="2400" dirty="0" smtClean="0"/>
              <a:t>Protocolo</a:t>
            </a:r>
            <a:r>
              <a:rPr lang="es-ES" sz="2400" dirty="0"/>
              <a:t> </a:t>
            </a:r>
            <a:r>
              <a:rPr lang="es-ES" sz="2400" dirty="0" smtClean="0"/>
              <a:t>de San Salvador.</a:t>
            </a:r>
          </a:p>
          <a:p>
            <a:pPr>
              <a:buFont typeface="Arial" pitchFamily="34" charset="0"/>
              <a:buChar char="•"/>
            </a:pPr>
            <a:endParaRPr lang="es-ES" sz="2400" dirty="0"/>
          </a:p>
          <a:p>
            <a:r>
              <a:rPr lang="es-ES" sz="2400" b="1" dirty="0" smtClean="0">
                <a:solidFill>
                  <a:schemeClr val="tx2">
                    <a:lumMod val="60000"/>
                    <a:lumOff val="40000"/>
                  </a:schemeClr>
                </a:solidFill>
              </a:rPr>
              <a:t>2. </a:t>
            </a:r>
            <a:r>
              <a:rPr lang="es-ES" sz="2400" dirty="0" smtClean="0"/>
              <a:t>Contribuir </a:t>
            </a:r>
            <a:r>
              <a:rPr lang="es-ES" sz="2400" dirty="0"/>
              <a:t>para que los Estados Parte cuenten con herramientas útiles para realizar un diagnóstico de la situación de los derechos contenidos del </a:t>
            </a:r>
            <a:r>
              <a:rPr lang="es-ES" sz="2400" dirty="0" smtClean="0"/>
              <a:t>Protocolo.</a:t>
            </a:r>
          </a:p>
          <a:p>
            <a:pPr>
              <a:buFont typeface="Arial" pitchFamily="34" charset="0"/>
              <a:buChar char="•"/>
            </a:pPr>
            <a:endParaRPr lang="es-ES" sz="2400" dirty="0"/>
          </a:p>
          <a:p>
            <a:r>
              <a:rPr lang="es-ES" sz="2400" b="1" dirty="0" smtClean="0">
                <a:solidFill>
                  <a:schemeClr val="tx2">
                    <a:lumMod val="60000"/>
                    <a:lumOff val="40000"/>
                  </a:schemeClr>
                </a:solidFill>
              </a:rPr>
              <a:t>3. </a:t>
            </a:r>
            <a:r>
              <a:rPr lang="es-ES" sz="2400" dirty="0" smtClean="0"/>
              <a:t>Establecer </a:t>
            </a:r>
            <a:r>
              <a:rPr lang="es-ES" sz="2400" dirty="0"/>
              <a:t>los temas y las agendas pendientes a partir de un diálogo participativo con </a:t>
            </a:r>
            <a:r>
              <a:rPr lang="es-ES" sz="2400" dirty="0" smtClean="0"/>
              <a:t>las organizaciones sociales.  </a:t>
            </a:r>
          </a:p>
          <a:p>
            <a:pPr>
              <a:buFont typeface="Arial" pitchFamily="34" charset="0"/>
              <a:buChar char="•"/>
            </a:pPr>
            <a:endParaRPr lang="es-ES" sz="2400" dirty="0"/>
          </a:p>
          <a:p>
            <a:r>
              <a:rPr lang="es-ES" sz="2400" b="1" dirty="0" smtClean="0">
                <a:solidFill>
                  <a:schemeClr val="tx2">
                    <a:lumMod val="60000"/>
                    <a:lumOff val="40000"/>
                  </a:schemeClr>
                </a:solidFill>
              </a:rPr>
              <a:t>4. </a:t>
            </a:r>
            <a:r>
              <a:rPr lang="es-ES" sz="2400" dirty="0" smtClean="0"/>
              <a:t>Formular estrategias </a:t>
            </a:r>
            <a:r>
              <a:rPr lang="es-ES" sz="2400" dirty="0"/>
              <a:t>para satisfacer progresivamente el programa de derechos contenido en el Protocolo. </a:t>
            </a:r>
          </a:p>
          <a:p>
            <a:endParaRPr lang="en-US" sz="24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8"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1 Título"/>
          <p:cNvSpPr txBox="1">
            <a:spLocks/>
          </p:cNvSpPr>
          <p:nvPr/>
        </p:nvSpPr>
        <p:spPr>
          <a:xfrm>
            <a:off x="-34159" y="457200"/>
            <a:ext cx="9144000" cy="561975"/>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2200" dirty="0" smtClean="0">
                <a:solidFill>
                  <a:schemeClr val="bg1"/>
                </a:solidFill>
                <a:ea typeface="ＭＳ Ｐゴシック" pitchFamily="34" charset="-128"/>
              </a:rPr>
              <a:t>Objetivos de los Indicadores</a:t>
            </a:r>
            <a:endParaRPr lang="en-US" sz="2200" dirty="0" smtClean="0">
              <a:solidFill>
                <a:schemeClr val="bg1"/>
              </a:solidFill>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1 Título"/>
          <p:cNvSpPr txBox="1">
            <a:spLocks/>
          </p:cNvSpPr>
          <p:nvPr/>
        </p:nvSpPr>
        <p:spPr>
          <a:xfrm>
            <a:off x="0" y="419100"/>
            <a:ext cx="9144000" cy="56197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2400" dirty="0" smtClean="0">
                <a:solidFill>
                  <a:schemeClr val="bg1"/>
                </a:solidFill>
                <a:ea typeface="ＭＳ Ｐゴシック" pitchFamily="34" charset="-128"/>
              </a:rPr>
              <a:t>Indicadores de Derechos e Indicadores de Desarrollo Económico </a:t>
            </a:r>
            <a:endParaRPr lang="en-US" sz="2400" dirty="0" smtClean="0">
              <a:solidFill>
                <a:schemeClr val="bg1"/>
              </a:solidFill>
              <a:ea typeface="ＭＳ Ｐゴシック" pitchFamily="34" charset="-128"/>
            </a:endParaRPr>
          </a:p>
        </p:txBody>
      </p:sp>
      <p:sp>
        <p:nvSpPr>
          <p:cNvPr id="7" name="6 Rectángulo"/>
          <p:cNvSpPr/>
          <p:nvPr/>
        </p:nvSpPr>
        <p:spPr>
          <a:xfrm>
            <a:off x="428296" y="1524000"/>
            <a:ext cx="7877503" cy="4801314"/>
          </a:xfrm>
          <a:prstGeom prst="rect">
            <a:avLst/>
          </a:prstGeom>
        </p:spPr>
        <p:txBody>
          <a:bodyPr wrap="square">
            <a:spAutoFit/>
          </a:bodyPr>
          <a:lstStyle/>
          <a:p>
            <a:r>
              <a:rPr lang="en-US" sz="1600" b="1" dirty="0">
                <a:solidFill>
                  <a:schemeClr val="tx2">
                    <a:lumMod val="60000"/>
                    <a:lumOff val="40000"/>
                  </a:schemeClr>
                </a:solidFill>
              </a:rPr>
              <a:t>1. </a:t>
            </a:r>
            <a:r>
              <a:rPr lang="es-ES" dirty="0"/>
              <a:t>L</a:t>
            </a:r>
            <a:r>
              <a:rPr lang="en-US" dirty="0" err="1"/>
              <a:t>os</a:t>
            </a:r>
            <a:r>
              <a:rPr lang="en-US" dirty="0"/>
              <a:t> </a:t>
            </a:r>
            <a:r>
              <a:rPr lang="en-US" dirty="0" err="1"/>
              <a:t>indicadores</a:t>
            </a:r>
            <a:r>
              <a:rPr lang="en-US" dirty="0"/>
              <a:t> de </a:t>
            </a:r>
            <a:r>
              <a:rPr lang="en-US" dirty="0" err="1"/>
              <a:t>derechos</a:t>
            </a:r>
            <a:r>
              <a:rPr lang="en-US" dirty="0"/>
              <a:t> </a:t>
            </a:r>
            <a:r>
              <a:rPr lang="en-US" dirty="0" err="1"/>
              <a:t>dan</a:t>
            </a:r>
            <a:r>
              <a:rPr lang="en-US" dirty="0"/>
              <a:t> </a:t>
            </a:r>
            <a:r>
              <a:rPr lang="en-US" dirty="0" err="1"/>
              <a:t>cuenta</a:t>
            </a:r>
            <a:r>
              <a:rPr lang="en-US" dirty="0"/>
              <a:t> </a:t>
            </a:r>
            <a:r>
              <a:rPr lang="es-ES" dirty="0"/>
              <a:t>del nivel de cumplimiento de los Estados de sus obligaciones de respetar, proteger y cumplir los derechos humanos, contemplados en las constituciones y/o los instrumentos internacionales. </a:t>
            </a:r>
            <a:br>
              <a:rPr lang="es-ES" dirty="0"/>
            </a:br>
            <a:r>
              <a:rPr lang="es-ES" dirty="0"/>
              <a:t/>
            </a:r>
            <a:br>
              <a:rPr lang="es-ES" dirty="0"/>
            </a:br>
            <a:r>
              <a:rPr lang="es-ES" b="1" dirty="0">
                <a:solidFill>
                  <a:schemeClr val="tx2">
                    <a:lumMod val="60000"/>
                    <a:lumOff val="40000"/>
                  </a:schemeClr>
                </a:solidFill>
              </a:rPr>
              <a:t>2. </a:t>
            </a:r>
            <a:r>
              <a:rPr lang="es-ES" dirty="0"/>
              <a:t>Los indicadores socio-económicos buscan medir el grado de desarrollo económico y social de un país, aun cuando este grado de desarrollo pueda servir como un factor relevante en la determinación de algunas obligaciones estatales de derechos humanos, como la obligación de progresividad. </a:t>
            </a:r>
            <a:br>
              <a:rPr lang="es-ES" dirty="0"/>
            </a:br>
            <a:r>
              <a:rPr lang="es-ES" dirty="0"/>
              <a:t/>
            </a:r>
            <a:br>
              <a:rPr lang="es-ES" dirty="0"/>
            </a:br>
            <a:r>
              <a:rPr lang="es-ES" b="1" dirty="0">
                <a:solidFill>
                  <a:schemeClr val="tx2">
                    <a:lumMod val="60000"/>
                    <a:lumOff val="40000"/>
                  </a:schemeClr>
                </a:solidFill>
              </a:rPr>
              <a:t>3. </a:t>
            </a:r>
            <a:r>
              <a:rPr lang="es-ES" dirty="0"/>
              <a:t>Los indicadores de derechos humanos incluyen datos referidos a los mecanismos institucionales y las políticas públicas, que permiten garantizar la efectividad de esos derechos y a los recursos y capacidades con que cuenta la población para exigirlos. </a:t>
            </a:r>
            <a:br>
              <a:rPr lang="es-ES" dirty="0"/>
            </a:br>
            <a:r>
              <a:rPr lang="es-ES" dirty="0"/>
              <a:t/>
            </a:r>
            <a:br>
              <a:rPr lang="es-ES" dirty="0"/>
            </a:br>
            <a:r>
              <a:rPr lang="es-ES" b="1" dirty="0">
                <a:solidFill>
                  <a:schemeClr val="tx2">
                    <a:lumMod val="60000"/>
                    <a:lumOff val="40000"/>
                  </a:schemeClr>
                </a:solidFill>
              </a:rPr>
              <a:t>4. </a:t>
            </a:r>
            <a:r>
              <a:rPr lang="es-ES" dirty="0"/>
              <a:t>Los indicadores de derechos humanos buscan visibilizar las brechas de desigualdad en el ejercicio de derechos respecto de grupos postergados o excluidos. </a:t>
            </a:r>
            <a:endParaRPr lang="es-AR"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normAutofit fontScale="90000"/>
          </a:bodyPr>
          <a:lstStyle/>
          <a:p>
            <a:pPr algn="l"/>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smtClean="0"/>
              <a:t/>
            </a:r>
            <a:br>
              <a:rPr lang="es-ES" dirty="0" smtClean="0"/>
            </a:br>
            <a:r>
              <a:rPr lang="es-ES" sz="3100" b="1" dirty="0" smtClean="0">
                <a:solidFill>
                  <a:schemeClr val="tx2">
                    <a:lumMod val="60000"/>
                    <a:lumOff val="40000"/>
                  </a:schemeClr>
                </a:solidFill>
              </a:rPr>
              <a:t>1. </a:t>
            </a:r>
            <a:r>
              <a:rPr lang="es-ES" sz="3100" dirty="0" smtClean="0"/>
              <a:t>Estructurales</a:t>
            </a:r>
            <a:br>
              <a:rPr lang="es-ES" sz="3100" dirty="0" smtClean="0"/>
            </a:br>
            <a:r>
              <a:rPr lang="es-ES" sz="3100" dirty="0" smtClean="0"/>
              <a:t/>
            </a:r>
            <a:br>
              <a:rPr lang="es-ES" sz="3100" dirty="0" smtClean="0"/>
            </a:br>
            <a:r>
              <a:rPr lang="es-ES" sz="3100" dirty="0" smtClean="0"/>
              <a:t/>
            </a:r>
            <a:br>
              <a:rPr lang="es-ES" sz="3100" dirty="0" smtClean="0"/>
            </a:br>
            <a:r>
              <a:rPr lang="es-ES" sz="3100" b="1" dirty="0" smtClean="0">
                <a:solidFill>
                  <a:schemeClr val="tx2">
                    <a:lumMod val="60000"/>
                    <a:lumOff val="40000"/>
                  </a:schemeClr>
                </a:solidFill>
              </a:rPr>
              <a:t>2. </a:t>
            </a:r>
            <a:r>
              <a:rPr lang="es-ES" sz="3100" dirty="0" smtClean="0"/>
              <a:t>De proceso</a:t>
            </a:r>
            <a:br>
              <a:rPr lang="es-ES" sz="3100" dirty="0" smtClean="0"/>
            </a:br>
            <a:r>
              <a:rPr lang="es-ES" sz="3100" dirty="0" smtClean="0"/>
              <a:t/>
            </a:r>
            <a:br>
              <a:rPr lang="es-ES" sz="3100" dirty="0" smtClean="0"/>
            </a:br>
            <a:r>
              <a:rPr lang="es-ES" sz="3100" b="1" dirty="0" smtClean="0">
                <a:solidFill>
                  <a:schemeClr val="tx2">
                    <a:lumMod val="60000"/>
                    <a:lumOff val="40000"/>
                  </a:schemeClr>
                </a:solidFill>
              </a:rPr>
              <a:t/>
            </a:r>
            <a:br>
              <a:rPr lang="es-ES" sz="3100" b="1" dirty="0" smtClean="0">
                <a:solidFill>
                  <a:schemeClr val="tx2">
                    <a:lumMod val="60000"/>
                    <a:lumOff val="40000"/>
                  </a:schemeClr>
                </a:solidFill>
              </a:rPr>
            </a:br>
            <a:r>
              <a:rPr lang="es-ES" sz="3100" b="1" dirty="0" smtClean="0">
                <a:solidFill>
                  <a:schemeClr val="tx2">
                    <a:lumMod val="60000"/>
                    <a:lumOff val="40000"/>
                  </a:schemeClr>
                </a:solidFill>
              </a:rPr>
              <a:t>3. </a:t>
            </a:r>
            <a:r>
              <a:rPr lang="es-ES" sz="3100" dirty="0" smtClean="0"/>
              <a:t>De resultados</a:t>
            </a:r>
            <a:r>
              <a:rPr lang="en-US" sz="3100" dirty="0" smtClean="0"/>
              <a:t/>
            </a:r>
            <a:br>
              <a:rPr lang="en-US" sz="3100" dirty="0" smtClean="0"/>
            </a:br>
            <a:endParaRPr lang="en-US" sz="3100"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1 Título"/>
          <p:cNvSpPr txBox="1">
            <a:spLocks/>
          </p:cNvSpPr>
          <p:nvPr/>
        </p:nvSpPr>
        <p:spPr>
          <a:xfrm>
            <a:off x="0" y="419100"/>
            <a:ext cx="9144000" cy="56197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2400" dirty="0" smtClean="0">
                <a:solidFill>
                  <a:schemeClr val="bg1"/>
                </a:solidFill>
                <a:ea typeface="ＭＳ Ｐゴシック" pitchFamily="34" charset="-128"/>
              </a:rPr>
              <a:t>Tipos de Indicadores utilizados </a:t>
            </a:r>
            <a:endParaRPr lang="en-US" sz="2400" dirty="0" smtClean="0">
              <a:solidFill>
                <a:schemeClr val="bg1"/>
              </a:solidFill>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Autofit/>
          </a:bodyPr>
          <a:lstStyle/>
          <a:p>
            <a:pPr marL="400050" indent="-400050" algn="l">
              <a:buFont typeface="Wingdings" pitchFamily="2" charset="2"/>
              <a:buChar char="§"/>
            </a:pP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t>
            </a:r>
            <a:br>
              <a:rPr lang="en-US" sz="1800" dirty="0" smtClean="0"/>
            </a:br>
            <a:r>
              <a:rPr lang="en-US" sz="1800" dirty="0" smtClean="0"/>
              <a:t>	</a:t>
            </a:r>
            <a:r>
              <a:rPr lang="en-US" sz="3200" b="1" dirty="0" smtClean="0"/>
              <a:t/>
            </a:r>
            <a:br>
              <a:rPr lang="en-US" sz="3200" b="1" dirty="0" smtClean="0"/>
            </a:br>
            <a:r>
              <a:rPr lang="en-US" sz="2000" b="1" dirty="0" smtClean="0">
                <a:solidFill>
                  <a:schemeClr val="tx2">
                    <a:lumMod val="60000"/>
                    <a:lumOff val="40000"/>
                  </a:schemeClr>
                </a:solidFill>
              </a:rPr>
              <a:t>1. </a:t>
            </a:r>
            <a:r>
              <a:rPr lang="en-US" sz="2000" dirty="0" smtClean="0"/>
              <a:t>Dan </a:t>
            </a:r>
            <a:r>
              <a:rPr lang="en-US" sz="2000" dirty="0" err="1" smtClean="0"/>
              <a:t>cuenta</a:t>
            </a:r>
            <a:r>
              <a:rPr lang="en-US" sz="2000" dirty="0" smtClean="0"/>
              <a:t> de la </a:t>
            </a:r>
            <a:r>
              <a:rPr lang="es-ES" sz="2000" dirty="0" smtClean="0"/>
              <a:t>ratificación o aprobación de instrumentos jurídicos internacionales básicos para facilitar la realización de un derecho humano fundamental. </a:t>
            </a:r>
            <a:br>
              <a:rPr lang="es-ES" sz="2000" dirty="0" smtClean="0"/>
            </a:br>
            <a:r>
              <a:rPr lang="es-ES" sz="2000" dirty="0" smtClean="0"/>
              <a:t/>
            </a:r>
            <a:br>
              <a:rPr lang="es-ES" sz="2000" dirty="0" smtClean="0"/>
            </a:br>
            <a:r>
              <a:rPr lang="es-ES" sz="2000" b="1" dirty="0" smtClean="0">
                <a:solidFill>
                  <a:schemeClr val="tx2">
                    <a:lumMod val="60000"/>
                    <a:lumOff val="40000"/>
                  </a:schemeClr>
                </a:solidFill>
              </a:rPr>
              <a:t>2. </a:t>
            </a:r>
            <a:r>
              <a:rPr lang="es-ES" sz="2000" dirty="0" smtClean="0"/>
              <a:t>Relevan información para evaluar cómo se organiza el aparato institucional y el sistema legal del Estado para cumplir las obligaciones del Protocolo. Si existen o se han adoptado medidas, normas jurídicas, estrategias, planes, programas o políticas o se han creado agencias públicas, destinadas a implementar esos derechos. </a:t>
            </a:r>
            <a:br>
              <a:rPr lang="es-ES" sz="2000" dirty="0" smtClean="0"/>
            </a:br>
            <a:r>
              <a:rPr lang="es-ES" sz="2000" dirty="0" smtClean="0"/>
              <a:t/>
            </a:r>
            <a:br>
              <a:rPr lang="es-ES" sz="2000" dirty="0" smtClean="0"/>
            </a:br>
            <a:r>
              <a:rPr lang="es-ES" sz="2000" b="1" dirty="0" smtClean="0">
                <a:solidFill>
                  <a:schemeClr val="tx2">
                    <a:lumMod val="60000"/>
                    <a:lumOff val="40000"/>
                  </a:schemeClr>
                </a:solidFill>
              </a:rPr>
              <a:t>3.</a:t>
            </a:r>
            <a:r>
              <a:rPr lang="es-ES" sz="2000" dirty="0" smtClean="0"/>
              <a:t> Deben concentrarse especialmente en las leyes internas de los países relacionados con el derecho en cuestión y los mecanismos institucionales que promueven y protegen las normas. </a:t>
            </a:r>
            <a:endParaRPr lang="en-US" sz="20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1 Título"/>
          <p:cNvSpPr txBox="1">
            <a:spLocks/>
          </p:cNvSpPr>
          <p:nvPr/>
        </p:nvSpPr>
        <p:spPr>
          <a:xfrm>
            <a:off x="0" y="419100"/>
            <a:ext cx="9144000" cy="56197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2400" dirty="0" smtClean="0">
                <a:solidFill>
                  <a:schemeClr val="bg1"/>
                </a:solidFill>
                <a:ea typeface="ＭＳ Ｐゴシック" pitchFamily="34" charset="-128"/>
              </a:rPr>
              <a:t>Indicadores estructurales</a:t>
            </a:r>
            <a:endParaRPr lang="en-US" sz="2400" dirty="0" smtClean="0">
              <a:solidFill>
                <a:schemeClr val="bg1"/>
              </a:solidFill>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8077200" cy="6093976"/>
          </a:xfrm>
          <a:prstGeom prst="rect">
            <a:avLst/>
          </a:prstGeom>
        </p:spPr>
        <p:txBody>
          <a:bodyPr wrap="square">
            <a:spAutoFit/>
          </a:bodyPr>
          <a:lstStyle/>
          <a:p>
            <a:r>
              <a:rPr lang="es-ES" sz="3200" b="1" dirty="0" smtClean="0"/>
              <a:t>		</a:t>
            </a:r>
            <a:r>
              <a:rPr lang="es-ES" sz="3200" b="1" dirty="0" smtClean="0">
                <a:solidFill>
                  <a:schemeClr val="tx2">
                    <a:lumMod val="60000"/>
                    <a:lumOff val="40000"/>
                  </a:schemeClr>
                </a:solidFill>
              </a:rPr>
              <a:t>Indicadores </a:t>
            </a:r>
            <a:r>
              <a:rPr lang="es-ES" sz="3200" b="1" dirty="0">
                <a:solidFill>
                  <a:schemeClr val="tx2">
                    <a:lumMod val="60000"/>
                    <a:lumOff val="40000"/>
                  </a:schemeClr>
                </a:solidFill>
              </a:rPr>
              <a:t>de </a:t>
            </a:r>
            <a:r>
              <a:rPr lang="es-ES" sz="3200" b="1" dirty="0" smtClean="0">
                <a:solidFill>
                  <a:schemeClr val="tx2">
                    <a:lumMod val="60000"/>
                    <a:lumOff val="40000"/>
                  </a:schemeClr>
                </a:solidFill>
              </a:rPr>
              <a:t>proceso</a:t>
            </a:r>
          </a:p>
          <a:p>
            <a:endParaRPr lang="es-ES" sz="2000" b="1" dirty="0" smtClean="0"/>
          </a:p>
          <a:p>
            <a:r>
              <a:rPr lang="es-ES" sz="2000" b="1" dirty="0" smtClean="0">
                <a:solidFill>
                  <a:schemeClr val="tx2">
                    <a:lumMod val="60000"/>
                    <a:lumOff val="40000"/>
                  </a:schemeClr>
                </a:solidFill>
              </a:rPr>
              <a:t>1. </a:t>
            </a:r>
            <a:r>
              <a:rPr lang="es-ES" sz="2000" dirty="0" smtClean="0"/>
              <a:t>Buscan </a:t>
            </a:r>
            <a:r>
              <a:rPr lang="es-ES" sz="2000" dirty="0"/>
              <a:t>medir la calidad y magnitud de los esfuerzos del Estado para implementar los </a:t>
            </a:r>
            <a:r>
              <a:rPr lang="es-ES" sz="2000" dirty="0" smtClean="0"/>
              <a:t>derechos, </a:t>
            </a:r>
            <a:r>
              <a:rPr lang="es-ES" sz="2000" dirty="0"/>
              <a:t>a través de la medición del alcance, la cobertura y el contenido de las estrategias, planes, programas, o políticas u otras actividades e intervenciones específicas encaminadas al logro de metas que corresponden a la realización de un determinado derecho. </a:t>
            </a:r>
            <a:endParaRPr lang="es-ES" sz="2000" dirty="0" smtClean="0"/>
          </a:p>
          <a:p>
            <a:endParaRPr lang="es-ES" sz="2000" dirty="0"/>
          </a:p>
          <a:p>
            <a:r>
              <a:rPr lang="es-ES" sz="2000" b="1" dirty="0" smtClean="0">
                <a:solidFill>
                  <a:schemeClr val="tx2">
                    <a:lumMod val="60000"/>
                    <a:lumOff val="40000"/>
                  </a:schemeClr>
                </a:solidFill>
              </a:rPr>
              <a:t>2. </a:t>
            </a:r>
            <a:r>
              <a:rPr lang="es-ES" sz="2000" dirty="0" smtClean="0"/>
              <a:t>Ayudan </a:t>
            </a:r>
            <a:r>
              <a:rPr lang="es-ES" sz="2000" dirty="0"/>
              <a:t>a vigilar directamente la aplicación de las políticas públicas en términos de la realización progresiva de derechos. </a:t>
            </a:r>
            <a:endParaRPr lang="es-ES" sz="2000" dirty="0" smtClean="0"/>
          </a:p>
          <a:p>
            <a:endParaRPr lang="es-ES" sz="2000" dirty="0"/>
          </a:p>
          <a:p>
            <a:r>
              <a:rPr lang="es-ES" sz="2000" b="1" dirty="0" smtClean="0">
                <a:solidFill>
                  <a:schemeClr val="tx2">
                    <a:lumMod val="60000"/>
                    <a:lumOff val="40000"/>
                  </a:schemeClr>
                </a:solidFill>
              </a:rPr>
              <a:t>3. </a:t>
            </a:r>
            <a:r>
              <a:rPr lang="es-ES" sz="2000" dirty="0" smtClean="0"/>
              <a:t>Pueden </a:t>
            </a:r>
            <a:r>
              <a:rPr lang="es-ES" sz="2000" dirty="0"/>
              <a:t>ofrecer información sobre la variación en los niveles de calidad o cobertura de programas o servicios sociales en un determinado período de tiempo. </a:t>
            </a:r>
            <a:endParaRPr lang="es-ES" sz="2000" dirty="0" smtClean="0"/>
          </a:p>
          <a:p>
            <a:endParaRPr lang="es-ES" sz="2000" dirty="0"/>
          </a:p>
          <a:p>
            <a:r>
              <a:rPr lang="es-ES" sz="2000" b="1" dirty="0" smtClean="0">
                <a:solidFill>
                  <a:schemeClr val="tx2">
                    <a:lumMod val="60000"/>
                    <a:lumOff val="40000"/>
                  </a:schemeClr>
                </a:solidFill>
              </a:rPr>
              <a:t>4. </a:t>
            </a:r>
            <a:r>
              <a:rPr lang="es-ES" sz="2000" dirty="0" smtClean="0"/>
              <a:t>Dependen </a:t>
            </a:r>
            <a:r>
              <a:rPr lang="es-ES" sz="2000" dirty="0"/>
              <a:t>de bases de referencia o metas que suelen consistir en cifras o porcentajes, por lo que tendrá un componente más dinámico y evolutivo que el indicador estructural. </a:t>
            </a:r>
            <a:endParaRPr lang="es-ES" sz="2000" dirty="0" smtClean="0"/>
          </a:p>
          <a:p>
            <a:endParaRPr lang="es-E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1 Título"/>
          <p:cNvSpPr txBox="1">
            <a:spLocks/>
          </p:cNvSpPr>
          <p:nvPr/>
        </p:nvSpPr>
        <p:spPr>
          <a:xfrm>
            <a:off x="0" y="419100"/>
            <a:ext cx="9144000" cy="56197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2400" dirty="0" smtClean="0">
                <a:solidFill>
                  <a:schemeClr val="bg1"/>
                </a:solidFill>
                <a:ea typeface="ＭＳ Ｐゴシック" pitchFamily="34" charset="-128"/>
              </a:rPr>
              <a:t>Indicadores de Proceso</a:t>
            </a:r>
            <a:endParaRPr lang="en-US" sz="2400" dirty="0" smtClean="0">
              <a:solidFill>
                <a:schemeClr val="bg1"/>
              </a:solidFill>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924800" cy="7109639"/>
          </a:xfrm>
          <a:prstGeom prst="rect">
            <a:avLst/>
          </a:prstGeom>
        </p:spPr>
        <p:txBody>
          <a:bodyPr wrap="square">
            <a:spAutoFit/>
          </a:bodyPr>
          <a:lstStyle/>
          <a:p>
            <a:r>
              <a:rPr lang="es-ES" sz="3200" b="1" dirty="0" smtClean="0"/>
              <a:t>		</a:t>
            </a:r>
            <a:r>
              <a:rPr lang="es-ES" sz="3200" b="1" dirty="0" smtClean="0">
                <a:solidFill>
                  <a:schemeClr val="tx2">
                    <a:lumMod val="60000"/>
                    <a:lumOff val="40000"/>
                  </a:schemeClr>
                </a:solidFill>
              </a:rPr>
              <a:t>Indicadores </a:t>
            </a:r>
            <a:r>
              <a:rPr lang="es-ES" sz="3200" b="1" dirty="0">
                <a:solidFill>
                  <a:schemeClr val="tx2">
                    <a:lumMod val="60000"/>
                    <a:lumOff val="40000"/>
                  </a:schemeClr>
                </a:solidFill>
              </a:rPr>
              <a:t>de resultado </a:t>
            </a:r>
            <a:endParaRPr lang="es-ES" sz="3200" b="1" dirty="0" smtClean="0">
              <a:solidFill>
                <a:schemeClr val="tx2">
                  <a:lumMod val="60000"/>
                  <a:lumOff val="40000"/>
                </a:schemeClr>
              </a:solidFill>
            </a:endParaRPr>
          </a:p>
          <a:p>
            <a:endParaRPr lang="es-ES" dirty="0"/>
          </a:p>
          <a:p>
            <a:endParaRPr lang="es-ES" sz="2000" dirty="0" smtClean="0"/>
          </a:p>
          <a:p>
            <a:r>
              <a:rPr lang="es-ES" sz="2000" b="1" dirty="0" smtClean="0">
                <a:solidFill>
                  <a:schemeClr val="tx2">
                    <a:lumMod val="60000"/>
                    <a:lumOff val="40000"/>
                  </a:schemeClr>
                </a:solidFill>
              </a:rPr>
              <a:t>1. </a:t>
            </a:r>
            <a:r>
              <a:rPr lang="es-ES" sz="2000" dirty="0" smtClean="0"/>
              <a:t>Reflejan </a:t>
            </a:r>
            <a:r>
              <a:rPr lang="es-ES" sz="2000" dirty="0"/>
              <a:t>los logros, individuales y colectivos, que indican el estado de realización de un derecho humano en un determinado contexto. </a:t>
            </a:r>
            <a:endParaRPr lang="es-ES" sz="2000" dirty="0" smtClean="0"/>
          </a:p>
          <a:p>
            <a:endParaRPr lang="es-ES" sz="2000" dirty="0"/>
          </a:p>
          <a:p>
            <a:r>
              <a:rPr lang="es-ES" sz="2000" b="1" dirty="0" smtClean="0">
                <a:solidFill>
                  <a:schemeClr val="tx2">
                    <a:lumMod val="60000"/>
                    <a:lumOff val="40000"/>
                  </a:schemeClr>
                </a:solidFill>
              </a:rPr>
              <a:t>2. </a:t>
            </a:r>
            <a:r>
              <a:rPr lang="es-ES" sz="2000" dirty="0" smtClean="0"/>
              <a:t>Buscan </a:t>
            </a:r>
            <a:r>
              <a:rPr lang="es-ES" sz="2000" dirty="0"/>
              <a:t>medir el impacto real de las estrategias, programas, intervenciones del Estado. </a:t>
            </a:r>
            <a:endParaRPr lang="es-ES" sz="2000" dirty="0" smtClean="0"/>
          </a:p>
          <a:p>
            <a:endParaRPr lang="es-ES" sz="2000" dirty="0"/>
          </a:p>
          <a:p>
            <a:r>
              <a:rPr lang="es-ES" sz="2000" b="1" dirty="0" smtClean="0">
                <a:solidFill>
                  <a:schemeClr val="tx2">
                    <a:lumMod val="60000"/>
                    <a:lumOff val="40000"/>
                  </a:schemeClr>
                </a:solidFill>
              </a:rPr>
              <a:t>3. </a:t>
            </a:r>
            <a:r>
              <a:rPr lang="es-ES" sz="2000" dirty="0" smtClean="0"/>
              <a:t>Proveen </a:t>
            </a:r>
            <a:r>
              <a:rPr lang="es-ES" sz="2000" dirty="0"/>
              <a:t>una medida cuantitativamente comprobable y comparable de la performance del Estado en materia de realización progresiva de los derechos. </a:t>
            </a:r>
            <a:endParaRPr lang="es-ES" sz="2000" dirty="0" smtClean="0"/>
          </a:p>
          <a:p>
            <a:endParaRPr lang="es-ES" sz="2000" dirty="0"/>
          </a:p>
          <a:p>
            <a:r>
              <a:rPr lang="es-ES" sz="2000" b="1" dirty="0" smtClean="0">
                <a:solidFill>
                  <a:schemeClr val="tx2">
                    <a:lumMod val="60000"/>
                    <a:lumOff val="40000"/>
                  </a:schemeClr>
                </a:solidFill>
              </a:rPr>
              <a:t>4. </a:t>
            </a:r>
            <a:r>
              <a:rPr lang="es-ES" sz="2000" dirty="0" smtClean="0"/>
              <a:t>La </a:t>
            </a:r>
            <a:r>
              <a:rPr lang="es-ES" sz="2000" dirty="0"/>
              <a:t>mejora en los indicadores de resultado puede ser un indicio de la adecuación de las medidas adoptadas y de mejoras progresivas hacia la plena efectividad de los derechos. </a:t>
            </a:r>
            <a:endParaRPr lang="es-ES" sz="2000" dirty="0" smtClean="0"/>
          </a:p>
          <a:p>
            <a:endParaRPr lang="es-ES" dirty="0"/>
          </a:p>
          <a:p>
            <a:endParaRPr lang="es-ES" i="1" dirty="0" smtClean="0"/>
          </a:p>
          <a:p>
            <a:endParaRPr lang="es-ES" i="1" dirty="0"/>
          </a:p>
          <a:p>
            <a:endParaRPr lang="es-ES" i="1" dirty="0" smtClean="0"/>
          </a:p>
          <a:p>
            <a:endParaRPr lang="es-ES" i="1" dirty="0"/>
          </a:p>
          <a:p>
            <a:endParaRPr lang="es-ES" i="1" dirty="0" smtClean="0"/>
          </a:p>
          <a:p>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1 Título"/>
          <p:cNvSpPr txBox="1">
            <a:spLocks/>
          </p:cNvSpPr>
          <p:nvPr/>
        </p:nvSpPr>
        <p:spPr>
          <a:xfrm>
            <a:off x="0" y="419100"/>
            <a:ext cx="9144000" cy="56197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2400" dirty="0" smtClean="0">
                <a:solidFill>
                  <a:schemeClr val="bg1"/>
                </a:solidFill>
                <a:ea typeface="ＭＳ Ｐゴシック" pitchFamily="34" charset="-128"/>
              </a:rPr>
              <a:t>Indicadores de Resultado</a:t>
            </a:r>
            <a:endParaRPr lang="en-US" sz="2400" dirty="0" smtClean="0">
              <a:solidFill>
                <a:schemeClr val="bg1"/>
              </a:solidFill>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71600"/>
            <a:ext cx="8077200" cy="4185761"/>
          </a:xfrm>
          <a:prstGeom prst="rect">
            <a:avLst/>
          </a:prstGeom>
        </p:spPr>
        <p:txBody>
          <a:bodyPr wrap="square">
            <a:spAutoFit/>
          </a:bodyPr>
          <a:lstStyle/>
          <a:p>
            <a:endParaRPr lang="es-ES" sz="3200" b="1" dirty="0" smtClean="0">
              <a:solidFill>
                <a:schemeClr val="tx2">
                  <a:lumMod val="60000"/>
                  <a:lumOff val="40000"/>
                </a:schemeClr>
              </a:solidFill>
            </a:endParaRPr>
          </a:p>
          <a:p>
            <a:endParaRPr lang="es-ES" dirty="0" smtClean="0"/>
          </a:p>
          <a:p>
            <a:pPr marL="400050" indent="-400050"/>
            <a:r>
              <a:rPr lang="es-ES" sz="2400" b="1" dirty="0" smtClean="0">
                <a:solidFill>
                  <a:schemeClr val="tx2">
                    <a:lumMod val="60000"/>
                    <a:lumOff val="40000"/>
                  </a:schemeClr>
                </a:solidFill>
              </a:rPr>
              <a:t>1. </a:t>
            </a:r>
            <a:r>
              <a:rPr lang="es-ES" sz="2400" dirty="0" smtClean="0"/>
              <a:t>Recepción </a:t>
            </a:r>
            <a:r>
              <a:rPr lang="es-ES" sz="2400" dirty="0"/>
              <a:t>del derecho; </a:t>
            </a:r>
            <a:endParaRPr lang="es-ES" sz="2400" dirty="0" smtClean="0"/>
          </a:p>
          <a:p>
            <a:pPr marL="400050" indent="-400050"/>
            <a:endParaRPr lang="es-ES" sz="2400" dirty="0"/>
          </a:p>
          <a:p>
            <a:pPr marL="400050" indent="-400050"/>
            <a:r>
              <a:rPr lang="es-ES" sz="2400" b="1" dirty="0" smtClean="0">
                <a:solidFill>
                  <a:schemeClr val="tx2">
                    <a:lumMod val="60000"/>
                    <a:lumOff val="40000"/>
                  </a:schemeClr>
                </a:solidFill>
              </a:rPr>
              <a:t>2. </a:t>
            </a:r>
            <a:r>
              <a:rPr lang="es-ES" sz="2400" dirty="0" smtClean="0"/>
              <a:t>Contexto </a:t>
            </a:r>
            <a:r>
              <a:rPr lang="es-ES" sz="2400" dirty="0"/>
              <a:t>financiero y compromiso presupuestario; </a:t>
            </a:r>
            <a:r>
              <a:rPr lang="es-ES" sz="2400" dirty="0" smtClean="0"/>
              <a:t>y, </a:t>
            </a:r>
          </a:p>
          <a:p>
            <a:pPr marL="400050" indent="-400050"/>
            <a:endParaRPr lang="es-ES" sz="2400" dirty="0" smtClean="0"/>
          </a:p>
          <a:p>
            <a:pPr marL="400050" indent="-400050"/>
            <a:r>
              <a:rPr lang="es-ES" sz="2400" b="1" dirty="0" smtClean="0">
                <a:solidFill>
                  <a:schemeClr val="tx2">
                    <a:lumMod val="60000"/>
                    <a:lumOff val="40000"/>
                  </a:schemeClr>
                </a:solidFill>
              </a:rPr>
              <a:t>3. </a:t>
            </a:r>
            <a:r>
              <a:rPr lang="es-ES" sz="2400" dirty="0" smtClean="0"/>
              <a:t>Capacidades </a:t>
            </a:r>
            <a:r>
              <a:rPr lang="es-ES" sz="2400" dirty="0"/>
              <a:t>institucionales o estatales. </a:t>
            </a:r>
            <a:endParaRPr lang="es-ES" sz="2400" dirty="0" smtClean="0"/>
          </a:p>
          <a:p>
            <a:pPr marL="400050" indent="-400050"/>
            <a:endParaRPr lang="es-ES" sz="2000" dirty="0" smtClean="0"/>
          </a:p>
          <a:p>
            <a:pPr marL="400050" indent="-400050"/>
            <a:r>
              <a:rPr lang="es-ES" sz="2000" dirty="0" smtClean="0"/>
              <a:t>	</a:t>
            </a:r>
          </a:p>
          <a:p>
            <a:pPr marL="400050" indent="-400050"/>
            <a:r>
              <a:rPr lang="es-ES" sz="2000" dirty="0" smtClean="0"/>
              <a:t>	</a:t>
            </a:r>
            <a:endParaRPr lang="es-ES" dirty="0"/>
          </a:p>
          <a:p>
            <a:endParaRPr lang="es-ES" dirty="0" smtClean="0"/>
          </a:p>
          <a:p>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1 Título"/>
          <p:cNvSpPr txBox="1">
            <a:spLocks/>
          </p:cNvSpPr>
          <p:nvPr/>
        </p:nvSpPr>
        <p:spPr>
          <a:xfrm>
            <a:off x="0" y="317499"/>
            <a:ext cx="9144000" cy="56197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2400" dirty="0" smtClean="0">
                <a:solidFill>
                  <a:schemeClr val="bg1"/>
                </a:solidFill>
                <a:ea typeface="ＭＳ Ｐゴシック" pitchFamily="34" charset="-128"/>
              </a:rPr>
              <a:t>Se promueve a su vez que los Estados la clasifiquen la información en tres categorías</a:t>
            </a:r>
            <a:endParaRPr lang="en-US" sz="2400" dirty="0" smtClean="0">
              <a:solidFill>
                <a:schemeClr val="bg1"/>
              </a:solidFill>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7620000" cy="4154984"/>
          </a:xfrm>
          <a:prstGeom prst="rect">
            <a:avLst/>
          </a:prstGeom>
        </p:spPr>
        <p:txBody>
          <a:bodyPr wrap="square">
            <a:spAutoFit/>
          </a:bodyPr>
          <a:lstStyle/>
          <a:p>
            <a:endParaRPr lang="es-ES" sz="3200" b="1" dirty="0" smtClean="0">
              <a:solidFill>
                <a:schemeClr val="tx2">
                  <a:lumMod val="60000"/>
                  <a:lumOff val="40000"/>
                </a:schemeClr>
              </a:solidFill>
            </a:endParaRPr>
          </a:p>
          <a:p>
            <a:endParaRPr lang="es-ES" dirty="0"/>
          </a:p>
          <a:p>
            <a:r>
              <a:rPr lang="es-ES" sz="2800" b="1" dirty="0" smtClean="0">
                <a:solidFill>
                  <a:schemeClr val="tx2">
                    <a:lumMod val="60000"/>
                    <a:lumOff val="40000"/>
                  </a:schemeClr>
                </a:solidFill>
              </a:rPr>
              <a:t>1.  </a:t>
            </a:r>
            <a:r>
              <a:rPr lang="es-ES" sz="2800" dirty="0" smtClean="0"/>
              <a:t>Igualdad </a:t>
            </a:r>
            <a:r>
              <a:rPr lang="es-ES" sz="2800" dirty="0"/>
              <a:t>y no discriminación; </a:t>
            </a:r>
            <a:endParaRPr lang="es-ES" sz="2800" dirty="0" smtClean="0"/>
          </a:p>
          <a:p>
            <a:endParaRPr lang="es-ES" sz="2800" dirty="0"/>
          </a:p>
          <a:p>
            <a:endParaRPr lang="es-ES" sz="2800" dirty="0" smtClean="0"/>
          </a:p>
          <a:p>
            <a:r>
              <a:rPr lang="es-ES" sz="2800" b="1" dirty="0" smtClean="0">
                <a:solidFill>
                  <a:schemeClr val="tx2">
                    <a:lumMod val="60000"/>
                    <a:lumOff val="40000"/>
                  </a:schemeClr>
                </a:solidFill>
              </a:rPr>
              <a:t>2. </a:t>
            </a:r>
            <a:r>
              <a:rPr lang="es-ES" sz="2800" dirty="0" smtClean="0"/>
              <a:t>Acceso </a:t>
            </a:r>
            <a:r>
              <a:rPr lang="es-ES" sz="2800" dirty="0"/>
              <a:t>a la justicia y </a:t>
            </a:r>
            <a:endParaRPr lang="es-ES" sz="2800" dirty="0" smtClean="0"/>
          </a:p>
          <a:p>
            <a:endParaRPr lang="es-ES" sz="2800" dirty="0"/>
          </a:p>
          <a:p>
            <a:endParaRPr lang="es-ES" sz="2800" b="1" dirty="0" smtClean="0">
              <a:solidFill>
                <a:schemeClr val="tx2">
                  <a:lumMod val="60000"/>
                  <a:lumOff val="40000"/>
                </a:schemeClr>
              </a:solidFill>
            </a:endParaRPr>
          </a:p>
          <a:p>
            <a:r>
              <a:rPr lang="es-ES" sz="2800" b="1" dirty="0" smtClean="0">
                <a:solidFill>
                  <a:schemeClr val="tx2">
                    <a:lumMod val="60000"/>
                    <a:lumOff val="40000"/>
                  </a:schemeClr>
                </a:solidFill>
              </a:rPr>
              <a:t>3. </a:t>
            </a:r>
            <a:r>
              <a:rPr lang="es-ES" sz="2800" dirty="0" smtClean="0"/>
              <a:t>Acceso </a:t>
            </a:r>
            <a:r>
              <a:rPr lang="es-ES" sz="2800" dirty="0"/>
              <a:t>a la información y participación política. </a:t>
            </a:r>
            <a:endParaRPr lang="es-ES" sz="2800" dirty="0" smtClean="0"/>
          </a:p>
          <a:p>
            <a:endParaRPr lang="es-E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1 Título"/>
          <p:cNvSpPr txBox="1">
            <a:spLocks/>
          </p:cNvSpPr>
          <p:nvPr/>
        </p:nvSpPr>
        <p:spPr>
          <a:xfrm>
            <a:off x="0" y="419100"/>
            <a:ext cx="9144000" cy="56197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dirty="0">
                <a:solidFill>
                  <a:schemeClr val="bg1"/>
                </a:solidFill>
              </a:rPr>
              <a:t>Las categorías señaladas se complementan a su vez con principios transversales: </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1434" y="1524000"/>
            <a:ext cx="8001000" cy="4678204"/>
          </a:xfrm>
          <a:prstGeom prst="rect">
            <a:avLst/>
          </a:prstGeom>
        </p:spPr>
        <p:txBody>
          <a:bodyPr wrap="square">
            <a:spAutoFit/>
          </a:bodyPr>
          <a:lstStyle/>
          <a:p>
            <a:endParaRPr lang="es-ES" sz="2000" dirty="0" smtClean="0"/>
          </a:p>
          <a:p>
            <a:r>
              <a:rPr lang="es-ES" sz="2000" b="1" dirty="0" smtClean="0">
                <a:solidFill>
                  <a:schemeClr val="tx2">
                    <a:lumMod val="60000"/>
                    <a:lumOff val="40000"/>
                  </a:schemeClr>
                </a:solidFill>
              </a:rPr>
              <a:t>1. </a:t>
            </a:r>
            <a:r>
              <a:rPr lang="es-ES" sz="2000" dirty="0" smtClean="0"/>
              <a:t>Para relevar información sobre la situación de los sectores sociales que padecen problemas graves de desigualdad estructural e inequidad.</a:t>
            </a:r>
          </a:p>
          <a:p>
            <a:endParaRPr lang="es-ES" sz="2000" dirty="0" smtClean="0"/>
          </a:p>
          <a:p>
            <a:endParaRPr lang="es-ES" sz="2000" dirty="0" smtClean="0"/>
          </a:p>
          <a:p>
            <a:r>
              <a:rPr lang="es-ES" sz="2000" b="1" dirty="0" smtClean="0">
                <a:solidFill>
                  <a:schemeClr val="tx2">
                    <a:lumMod val="60000"/>
                    <a:lumOff val="40000"/>
                  </a:schemeClr>
                </a:solidFill>
              </a:rPr>
              <a:t>2. </a:t>
            </a:r>
            <a:r>
              <a:rPr lang="es-ES" sz="2000" dirty="0" smtClean="0"/>
              <a:t>Para verificar la efectividad de las políticas que se encuentre implementando el Estado para garantizar a estos sectores el acceso a sus derechos sociales. </a:t>
            </a:r>
          </a:p>
          <a:p>
            <a:endParaRPr lang="es-ES" sz="2000" dirty="0" smtClean="0"/>
          </a:p>
          <a:p>
            <a:endParaRPr lang="es-ES" sz="2000" dirty="0" smtClean="0"/>
          </a:p>
          <a:p>
            <a:r>
              <a:rPr lang="es-ES" sz="2000" b="1" dirty="0" smtClean="0">
                <a:solidFill>
                  <a:schemeClr val="tx2">
                    <a:lumMod val="60000"/>
                    <a:lumOff val="40000"/>
                  </a:schemeClr>
                </a:solidFill>
              </a:rPr>
              <a:t>3. </a:t>
            </a:r>
            <a:r>
              <a:rPr lang="es-ES" sz="2000" dirty="0" smtClean="0"/>
              <a:t>Al ser transversales, permiten identificar los recursos sociales e institucionales que en cada Estado se encuentran disponibles, para que una persona individual puede remediar problemas específicos de discriminación en el ejercicio de los derechos sociales. </a:t>
            </a:r>
          </a:p>
          <a:p>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1 Título"/>
          <p:cNvSpPr txBox="1">
            <a:spLocks/>
          </p:cNvSpPr>
          <p:nvPr/>
        </p:nvSpPr>
        <p:spPr>
          <a:xfrm>
            <a:off x="0" y="419100"/>
            <a:ext cx="9144000" cy="56197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dirty="0">
                <a:solidFill>
                  <a:schemeClr val="bg1"/>
                </a:solidFill>
              </a:rPr>
              <a:t>¿Para qué sirven los principios transversales?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177" y="271463"/>
            <a:ext cx="5940798" cy="6586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07148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p:cNvSpPr>
          <p:nvPr/>
        </p:nvSpPr>
        <p:spPr bwMode="auto">
          <a:xfrm>
            <a:off x="395288" y="1484313"/>
            <a:ext cx="8286750" cy="5113337"/>
          </a:xfrm>
          <a:custGeom>
            <a:avLst/>
            <a:gdLst>
              <a:gd name="T0" fmla="*/ 1589740862 w 21600"/>
              <a:gd name="T1" fmla="*/ 491679585 h 21600"/>
              <a:gd name="T2" fmla="*/ 1589740862 w 21600"/>
              <a:gd name="T3" fmla="*/ 491679585 h 21600"/>
              <a:gd name="T4" fmla="*/ 1589740862 w 21600"/>
              <a:gd name="T5" fmla="*/ 491679585 h 21600"/>
              <a:gd name="T6" fmla="*/ 1589740862 w 21600"/>
              <a:gd name="T7" fmla="*/ 49167958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p:spPr>
        <p:txBody>
          <a:bodyPr lIns="50800" tIns="50800" rIns="50800" bIns="50800"/>
          <a:lstStyle/>
          <a:p>
            <a:pPr marL="342900" indent="-342900" defTabSz="914400">
              <a:buSzPct val="100000"/>
              <a:buFont typeface="Wingdings" charset="0"/>
              <a:buChar char="ü"/>
            </a:pPr>
            <a:r>
              <a:rPr lang="es-AR" sz="2200"/>
              <a:t>El IPPDH es un organismo regional creado por el Consejo del Mercado Común del MERCOSUR en 2009, con sede permanente en la Ciudad Autónoma de Buenos Aires (República Argentina). Antecedentes de la incorporación de los derechos humanos en la agenda del MERCOSUR. </a:t>
            </a:r>
          </a:p>
          <a:p>
            <a:pPr marL="342900" indent="-342900" defTabSz="914400">
              <a:buSzPct val="100000"/>
              <a:buFont typeface="Arial" charset="0"/>
              <a:buChar char="•"/>
            </a:pPr>
            <a:endParaRPr lang="es-AR" sz="2200"/>
          </a:p>
          <a:p>
            <a:pPr marL="342900" indent="-342900" defTabSz="914400">
              <a:buSzPct val="100000"/>
              <a:buFont typeface="Wingdings" charset="0"/>
              <a:buChar char="ü"/>
            </a:pPr>
            <a:r>
              <a:rPr lang="es-AR" sz="2200"/>
              <a:t>El Instituto se propone contribuir en el diseño, implementación, evaluación y consolidación de las políticas públicas de derechos humanos como eje fundamental de la identidad, el desarrollo y la integración de los países plenos y asociados del MERCOSUR.</a:t>
            </a:r>
          </a:p>
          <a:p>
            <a:pPr marL="342900" indent="-342900" defTabSz="914400">
              <a:buSzPct val="100000"/>
              <a:buFont typeface="Arial" charset="0"/>
              <a:buChar char="•"/>
            </a:pPr>
            <a:endParaRPr lang="es-AR" sz="2200"/>
          </a:p>
          <a:p>
            <a:pPr marL="342900" indent="-342900" defTabSz="914400">
              <a:buSzPct val="100000"/>
              <a:buFont typeface="Wingdings" charset="0"/>
              <a:buChar char="ü"/>
            </a:pPr>
            <a:r>
              <a:rPr lang="es-AR" sz="2200"/>
              <a:t>El IPPDH tiene como funciones principales la cooperación técnica, la investigación, la capacitación y el apoyo a la coordinación de políticas regionales en derechos humanos.</a:t>
            </a:r>
          </a:p>
          <a:p>
            <a:pPr marL="342900" indent="-342900" defTabSz="914400">
              <a:buSzPct val="100000"/>
            </a:pPr>
            <a:endParaRPr lang="es-AR" sz="2200"/>
          </a:p>
        </p:txBody>
      </p:sp>
      <p:pic>
        <p:nvPicPr>
          <p:cNvPr id="4099" name="5 Imagen" descr="señal_mercos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1663" y="6005513"/>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01" name="Rectangle 1"/>
          <p:cNvSpPr>
            <a:spLocks/>
          </p:cNvSpPr>
          <p:nvPr>
            <p:ph type="title"/>
          </p:nvPr>
        </p:nvSpPr>
        <p:spPr bwMode="auto">
          <a:xfrm>
            <a:off x="2555875" y="476250"/>
            <a:ext cx="4752975"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ctr" anchorCtr="0" compatLnSpc="1">
            <a:prstTxWarp prst="textNoShape">
              <a:avLst/>
            </a:prstTxWarp>
          </a:bodyPr>
          <a:lstStyle/>
          <a:p>
            <a:pPr algn="ctr" defTabSz="914400" eaLnBrk="1"/>
            <a:r>
              <a:rPr lang="es-AR" sz="2800">
                <a:solidFill>
                  <a:schemeClr val="bg1"/>
                </a:solidFill>
                <a:latin typeface="Arial" charset="0"/>
                <a:cs typeface="Arial" charset="0"/>
                <a:sym typeface="Arial" charset="0"/>
              </a:rPr>
              <a:t>IPPDH: rol y funciones</a:t>
            </a:r>
          </a:p>
        </p:txBody>
      </p:sp>
    </p:spTree>
    <p:extLst>
      <p:ext uri="{BB962C8B-B14F-4D97-AF65-F5344CB8AC3E}">
        <p14:creationId xmlns:p14="http://schemas.microsoft.com/office/powerpoint/2010/main" val="33940551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609600"/>
            <a:ext cx="8963025" cy="563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3574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663" y="6005513"/>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3" name="Text Box 2"/>
          <p:cNvSpPr txBox="1">
            <a:spLocks noChangeArrowheads="1"/>
          </p:cNvSpPr>
          <p:nvPr/>
        </p:nvSpPr>
        <p:spPr bwMode="auto">
          <a:xfrm>
            <a:off x="231775" y="1262063"/>
            <a:ext cx="868045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sz="1200">
                <a:solidFill>
                  <a:srgbClr val="000000"/>
                </a:solidFill>
                <a:latin typeface="Helvetica" charset="0"/>
                <a:ea typeface="ＭＳ Ｐゴシック"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endParaRPr lang="en-US"/>
          </a:p>
        </p:txBody>
      </p:sp>
      <p:pic>
        <p:nvPicPr>
          <p:cNvPr id="51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5" name="Text Box 4"/>
          <p:cNvSpPr txBox="1">
            <a:spLocks noChangeArrowheads="1"/>
          </p:cNvSpPr>
          <p:nvPr/>
        </p:nvSpPr>
        <p:spPr bwMode="auto">
          <a:xfrm>
            <a:off x="0" y="250825"/>
            <a:ext cx="9144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9144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ctr" eaLnBrk="1" hangingPunct="1"/>
            <a:r>
              <a:rPr lang="es-AR" sz="2200">
                <a:solidFill>
                  <a:srgbClr val="FFFFFF"/>
                </a:solidFill>
                <a:latin typeface="Helvetica Neue" charset="0"/>
                <a:ea typeface="MS PGothic" charset="0"/>
                <a:cs typeface="Osaka" charset="0"/>
              </a:rPr>
              <a:t>Principales Funciones</a:t>
            </a:r>
          </a:p>
        </p:txBody>
      </p:sp>
      <p:grpSp>
        <p:nvGrpSpPr>
          <p:cNvPr id="5126" name="Group 5"/>
          <p:cNvGrpSpPr>
            <a:grpSpLocks/>
          </p:cNvGrpSpPr>
          <p:nvPr/>
        </p:nvGrpSpPr>
        <p:grpSpPr bwMode="auto">
          <a:xfrm>
            <a:off x="1476375" y="1557338"/>
            <a:ext cx="6002338" cy="1008062"/>
            <a:chOff x="295" y="845"/>
            <a:chExt cx="4994" cy="771"/>
          </a:xfrm>
        </p:grpSpPr>
        <p:sp>
          <p:nvSpPr>
            <p:cNvPr id="5136" name="AutoShape 6"/>
            <p:cNvSpPr>
              <a:spLocks noChangeArrowheads="1"/>
            </p:cNvSpPr>
            <p:nvPr/>
          </p:nvSpPr>
          <p:spPr bwMode="auto">
            <a:xfrm>
              <a:off x="295" y="845"/>
              <a:ext cx="4963" cy="763"/>
            </a:xfrm>
            <a:prstGeom prst="roundRect">
              <a:avLst>
                <a:gd name="adj" fmla="val 16667"/>
              </a:avLst>
            </a:prstGeom>
            <a:solidFill>
              <a:srgbClr val="BBDDB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a:p>
          </p:txBody>
        </p:sp>
        <p:sp>
          <p:nvSpPr>
            <p:cNvPr id="5137" name="Rectangle 7"/>
            <p:cNvSpPr>
              <a:spLocks noChangeArrowheads="1"/>
            </p:cNvSpPr>
            <p:nvPr/>
          </p:nvSpPr>
          <p:spPr bwMode="auto">
            <a:xfrm>
              <a:off x="400" y="928"/>
              <a:ext cx="4889"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320" tIns="76320" rIns="76320" bIns="76320" anchor="ctr"/>
            <a:lstStyle/>
            <a:p>
              <a:pPr algn="ctr">
                <a:lnSpc>
                  <a:spcPct val="90000"/>
                </a:lnSpc>
                <a:spcAft>
                  <a:spcPts val="8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sz="2400" dirty="0">
                  <a:latin typeface="Helvetica Neue" charset="0"/>
                </a:rPr>
                <a:t>Cooperación Técnica</a:t>
              </a:r>
            </a:p>
          </p:txBody>
        </p:sp>
      </p:grpSp>
      <p:grpSp>
        <p:nvGrpSpPr>
          <p:cNvPr id="5127" name="Group 8"/>
          <p:cNvGrpSpPr>
            <a:grpSpLocks/>
          </p:cNvGrpSpPr>
          <p:nvPr/>
        </p:nvGrpSpPr>
        <p:grpSpPr bwMode="auto">
          <a:xfrm>
            <a:off x="1476375" y="2852738"/>
            <a:ext cx="6002338" cy="1044575"/>
            <a:chOff x="295" y="1661"/>
            <a:chExt cx="4963" cy="764"/>
          </a:xfrm>
        </p:grpSpPr>
        <p:sp>
          <p:nvSpPr>
            <p:cNvPr id="5134" name="AutoShape 9"/>
            <p:cNvSpPr>
              <a:spLocks noChangeArrowheads="1"/>
            </p:cNvSpPr>
            <p:nvPr/>
          </p:nvSpPr>
          <p:spPr bwMode="auto">
            <a:xfrm>
              <a:off x="295" y="1661"/>
              <a:ext cx="4963" cy="764"/>
            </a:xfrm>
            <a:prstGeom prst="roundRect">
              <a:avLst>
                <a:gd name="adj" fmla="val 16667"/>
              </a:avLst>
            </a:prstGeom>
            <a:solidFill>
              <a:srgbClr val="F2EF67"/>
            </a:solidFill>
            <a:ln w="25560">
              <a:solidFill>
                <a:srgbClr val="FFFFFF"/>
              </a:solidFill>
              <a:miter lim="800000"/>
              <a:headEnd/>
              <a:tailEnd/>
            </a:ln>
          </p:spPr>
          <p:txBody>
            <a:bodyPr wrap="none" anchor="ctr"/>
            <a:lstStyle/>
            <a:p>
              <a:pPr algn="ctr"/>
              <a:endParaRPr lang="en-US"/>
            </a:p>
          </p:txBody>
        </p:sp>
        <p:sp>
          <p:nvSpPr>
            <p:cNvPr id="5135" name="Rectangle 10"/>
            <p:cNvSpPr>
              <a:spLocks noChangeArrowheads="1"/>
            </p:cNvSpPr>
            <p:nvPr/>
          </p:nvSpPr>
          <p:spPr bwMode="auto">
            <a:xfrm>
              <a:off x="332" y="1698"/>
              <a:ext cx="4889"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320" tIns="76320" rIns="76320" bIns="76320" anchor="ctr"/>
            <a:lstStyle/>
            <a:p>
              <a:pPr algn="ctr">
                <a:lnSpc>
                  <a:spcPct val="90000"/>
                </a:lnSpc>
                <a:spcAft>
                  <a:spcPts val="8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sz="2400" dirty="0">
                  <a:latin typeface="Helvetica Neue" charset="0"/>
                </a:rPr>
                <a:t>Investigación Aplicada</a:t>
              </a:r>
            </a:p>
          </p:txBody>
        </p:sp>
      </p:grpSp>
      <p:grpSp>
        <p:nvGrpSpPr>
          <p:cNvPr id="5128" name="Group 14"/>
          <p:cNvGrpSpPr>
            <a:grpSpLocks/>
          </p:cNvGrpSpPr>
          <p:nvPr/>
        </p:nvGrpSpPr>
        <p:grpSpPr bwMode="auto">
          <a:xfrm>
            <a:off x="1476375" y="4149725"/>
            <a:ext cx="5927725" cy="1008063"/>
            <a:chOff x="295" y="2478"/>
            <a:chExt cx="4988" cy="771"/>
          </a:xfrm>
        </p:grpSpPr>
        <p:sp>
          <p:nvSpPr>
            <p:cNvPr id="5132" name="AutoShape 15"/>
            <p:cNvSpPr>
              <a:spLocks noChangeArrowheads="1"/>
            </p:cNvSpPr>
            <p:nvPr/>
          </p:nvSpPr>
          <p:spPr bwMode="auto">
            <a:xfrm>
              <a:off x="295" y="2478"/>
              <a:ext cx="4963" cy="763"/>
            </a:xfrm>
            <a:prstGeom prst="roundRect">
              <a:avLst>
                <a:gd name="adj" fmla="val 16667"/>
              </a:avLst>
            </a:prstGeom>
            <a:solidFill>
              <a:srgbClr val="BBE0E3"/>
            </a:solidFill>
            <a:ln w="25560">
              <a:solidFill>
                <a:srgbClr val="FFFFFF"/>
              </a:solidFill>
              <a:miter lim="800000"/>
              <a:headEnd/>
              <a:tailEnd/>
            </a:ln>
          </p:spPr>
          <p:txBody>
            <a:bodyPr wrap="none" anchor="ctr"/>
            <a:lstStyle/>
            <a:p>
              <a:pPr algn="ctr"/>
              <a:endParaRPr lang="en-US"/>
            </a:p>
          </p:txBody>
        </p:sp>
        <p:sp>
          <p:nvSpPr>
            <p:cNvPr id="5133" name="Rectangle 16"/>
            <p:cNvSpPr>
              <a:spLocks noChangeArrowheads="1"/>
            </p:cNvSpPr>
            <p:nvPr/>
          </p:nvSpPr>
          <p:spPr bwMode="auto">
            <a:xfrm>
              <a:off x="394" y="2561"/>
              <a:ext cx="4889"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320" tIns="76320" rIns="76320" bIns="76320" anchor="ctr"/>
            <a:lstStyle/>
            <a:p>
              <a:pPr algn="ctr">
                <a:lnSpc>
                  <a:spcPct val="90000"/>
                </a:lnSpc>
                <a:spcAft>
                  <a:spcPts val="8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sz="2400" dirty="0">
                  <a:latin typeface="Helvetica Neue" charset="0"/>
                </a:rPr>
                <a:t>Apoyo a la Coordinación de Políticas Públicas en Derechos Humanos</a:t>
              </a:r>
            </a:p>
          </p:txBody>
        </p:sp>
      </p:grpSp>
      <p:grpSp>
        <p:nvGrpSpPr>
          <p:cNvPr id="5129" name="Group 17"/>
          <p:cNvGrpSpPr>
            <a:grpSpLocks/>
          </p:cNvGrpSpPr>
          <p:nvPr/>
        </p:nvGrpSpPr>
        <p:grpSpPr bwMode="auto">
          <a:xfrm>
            <a:off x="1476375" y="5445125"/>
            <a:ext cx="5899150" cy="1008063"/>
            <a:chOff x="295" y="3294"/>
            <a:chExt cx="4963" cy="763"/>
          </a:xfrm>
        </p:grpSpPr>
        <p:sp>
          <p:nvSpPr>
            <p:cNvPr id="5130" name="AutoShape 18"/>
            <p:cNvSpPr>
              <a:spLocks noChangeArrowheads="1"/>
            </p:cNvSpPr>
            <p:nvPr/>
          </p:nvSpPr>
          <p:spPr bwMode="auto">
            <a:xfrm>
              <a:off x="295" y="3294"/>
              <a:ext cx="4963" cy="763"/>
            </a:xfrm>
            <a:prstGeom prst="roundRect">
              <a:avLst>
                <a:gd name="adj" fmla="val 16667"/>
              </a:avLst>
            </a:prstGeom>
            <a:solidFill>
              <a:srgbClr val="DFBAB7"/>
            </a:solidFill>
            <a:ln w="25560">
              <a:solidFill>
                <a:srgbClr val="FFFFFF"/>
              </a:solidFill>
              <a:miter lim="800000"/>
              <a:headEnd/>
              <a:tailEnd/>
            </a:ln>
          </p:spPr>
          <p:txBody>
            <a:bodyPr wrap="none" anchor="ctr"/>
            <a:lstStyle/>
            <a:p>
              <a:pPr algn="ctr"/>
              <a:endParaRPr lang="en-US"/>
            </a:p>
          </p:txBody>
        </p:sp>
        <p:sp>
          <p:nvSpPr>
            <p:cNvPr id="5131" name="Rectangle 19"/>
            <p:cNvSpPr>
              <a:spLocks noChangeArrowheads="1"/>
            </p:cNvSpPr>
            <p:nvPr/>
          </p:nvSpPr>
          <p:spPr bwMode="auto">
            <a:xfrm>
              <a:off x="332" y="3331"/>
              <a:ext cx="4889"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320" tIns="76320" rIns="76320" bIns="76320" anchor="ctr"/>
            <a:lstStyle/>
            <a:p>
              <a:pPr algn="ctr">
                <a:lnSpc>
                  <a:spcPct val="90000"/>
                </a:lnSpc>
                <a:spcAft>
                  <a:spcPts val="8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sz="2400" dirty="0">
                  <a:latin typeface="Helvetica Neue" charset="0"/>
                </a:rPr>
                <a:t>Capacitación</a:t>
              </a:r>
            </a:p>
          </p:txBody>
        </p:sp>
      </p:grpSp>
    </p:spTree>
    <p:extLst>
      <p:ext uri="{BB962C8B-B14F-4D97-AF65-F5344CB8AC3E}">
        <p14:creationId xmlns:p14="http://schemas.microsoft.com/office/powerpoint/2010/main" val="7352057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395288" y="1268413"/>
            <a:ext cx="83534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defTabSz="457200" eaLnBrk="1" fontAlgn="base">
              <a:spcBef>
                <a:spcPts val="1125"/>
              </a:spcBef>
              <a:spcAft>
                <a:spcPct val="0"/>
              </a:spcAft>
            </a:pPr>
            <a:endParaRPr lang="es-ES" smtClean="0">
              <a:latin typeface="Arial" charset="0"/>
              <a:ea typeface="MS PGothic" charset="0"/>
              <a:cs typeface="Osaka" charset="0"/>
            </a:endParaRPr>
          </a:p>
          <a:p>
            <a:pPr defTabSz="457200" eaLnBrk="1" fontAlgn="base">
              <a:spcBef>
                <a:spcPts val="1125"/>
              </a:spcBef>
              <a:spcAft>
                <a:spcPct val="0"/>
              </a:spcAft>
            </a:pPr>
            <a:endParaRPr lang="es-ES" smtClean="0">
              <a:latin typeface="Arial" charset="0"/>
              <a:ea typeface="MS PGothic" charset="0"/>
              <a:cs typeface="Osaka" charset="0"/>
            </a:endParaRP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48" name="Text Box 3"/>
          <p:cNvSpPr txBox="1">
            <a:spLocks noChangeArrowheads="1"/>
          </p:cNvSpPr>
          <p:nvPr/>
        </p:nvSpPr>
        <p:spPr bwMode="auto">
          <a:xfrm>
            <a:off x="0" y="188913"/>
            <a:ext cx="91440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9144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ctr" defTabSz="457200" eaLnBrk="1" fontAlgn="base">
              <a:spcBef>
                <a:spcPct val="0"/>
              </a:spcBef>
              <a:spcAft>
                <a:spcPct val="0"/>
              </a:spcAft>
            </a:pPr>
            <a:r>
              <a:rPr lang="es-AR" sz="2200" smtClean="0">
                <a:solidFill>
                  <a:srgbClr val="FFFFFF"/>
                </a:solidFill>
                <a:latin typeface="Helvetica Neue" charset="0"/>
                <a:ea typeface="MS PGothic" charset="0"/>
                <a:cs typeface="Osaka" charset="0"/>
              </a:rPr>
              <a:t>Ejes temáticos prioritarios</a:t>
            </a:r>
          </a:p>
        </p:txBody>
      </p:sp>
      <p:pic>
        <p:nvPicPr>
          <p:cNvPr id="61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1663" y="6005513"/>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6150" name="Group 5"/>
          <p:cNvGrpSpPr>
            <a:grpSpLocks/>
          </p:cNvGrpSpPr>
          <p:nvPr/>
        </p:nvGrpSpPr>
        <p:grpSpPr bwMode="auto">
          <a:xfrm>
            <a:off x="1331913" y="3068638"/>
            <a:ext cx="6202362" cy="936625"/>
            <a:chOff x="295" y="3294"/>
            <a:chExt cx="4963" cy="763"/>
          </a:xfrm>
        </p:grpSpPr>
        <p:sp>
          <p:nvSpPr>
            <p:cNvPr id="6160" name="AutoShape 6"/>
            <p:cNvSpPr>
              <a:spLocks noChangeArrowheads="1"/>
            </p:cNvSpPr>
            <p:nvPr/>
          </p:nvSpPr>
          <p:spPr bwMode="auto">
            <a:xfrm>
              <a:off x="295" y="3294"/>
              <a:ext cx="4963" cy="763"/>
            </a:xfrm>
            <a:prstGeom prst="roundRect">
              <a:avLst>
                <a:gd name="adj" fmla="val 16667"/>
              </a:avLst>
            </a:prstGeom>
            <a:solidFill>
              <a:srgbClr val="DFBAB7"/>
            </a:solidFill>
            <a:ln w="25560">
              <a:solidFill>
                <a:srgbClr val="FFFFFF"/>
              </a:solidFill>
              <a:miter lim="800000"/>
              <a:headEnd/>
              <a:tailEnd/>
            </a:ln>
          </p:spPr>
          <p:txBody>
            <a:bodyPr wrap="none" anchor="ctr"/>
            <a:lstStyle/>
            <a:p>
              <a:pPr defTabSz="457200" fontAlgn="base" hangingPunct="0">
                <a:spcBef>
                  <a:spcPct val="0"/>
                </a:spcBef>
                <a:spcAft>
                  <a:spcPct val="0"/>
                </a:spcAft>
              </a:pPr>
              <a:endParaRPr lang="en-US" sz="2400" smtClean="0">
                <a:solidFill>
                  <a:srgbClr val="000000"/>
                </a:solidFill>
                <a:latin typeface="Helvetica" charset="0"/>
                <a:ea typeface="ＭＳ Ｐゴシック" charset="0"/>
                <a:cs typeface="Helvetica" charset="0"/>
                <a:sym typeface="Helvetica" charset="0"/>
              </a:endParaRPr>
            </a:p>
          </p:txBody>
        </p:sp>
        <p:sp>
          <p:nvSpPr>
            <p:cNvPr id="6161" name="Rectangle 7"/>
            <p:cNvSpPr>
              <a:spLocks noChangeArrowheads="1"/>
            </p:cNvSpPr>
            <p:nvPr/>
          </p:nvSpPr>
          <p:spPr bwMode="auto">
            <a:xfrm>
              <a:off x="332" y="3331"/>
              <a:ext cx="4889"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320" tIns="76320" rIns="76320" bIns="76320" anchor="ctr"/>
            <a:lstStyle/>
            <a:p>
              <a:pPr algn="ctr" defTabSz="457200" fontAlgn="base" hangingPunct="0">
                <a:lnSpc>
                  <a:spcPct val="90000"/>
                </a:lnSpc>
                <a:spcBef>
                  <a:spcPct val="0"/>
                </a:spcBef>
                <a:spcAft>
                  <a:spcPts val="8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sz="2400" smtClean="0">
                  <a:solidFill>
                    <a:srgbClr val="000000"/>
                  </a:solidFill>
                  <a:latin typeface="Helvetica Neue" charset="0"/>
                  <a:ea typeface="ＭＳ Ｐゴシック" charset="0"/>
                  <a:cs typeface="Lucida Sans Unicode" charset="0"/>
                  <a:sym typeface="Helvetica" charset="0"/>
                </a:rPr>
                <a:t>Políticas de Memoria, Verdad, Justicia y Reparación ante graves violaciones</a:t>
              </a:r>
            </a:p>
          </p:txBody>
        </p:sp>
      </p:grpSp>
      <p:grpSp>
        <p:nvGrpSpPr>
          <p:cNvPr id="6151" name="Group 8"/>
          <p:cNvGrpSpPr>
            <a:grpSpLocks/>
          </p:cNvGrpSpPr>
          <p:nvPr/>
        </p:nvGrpSpPr>
        <p:grpSpPr bwMode="auto">
          <a:xfrm>
            <a:off x="1331913" y="5529263"/>
            <a:ext cx="6264275" cy="996950"/>
            <a:chOff x="163" y="154"/>
            <a:chExt cx="4994" cy="763"/>
          </a:xfrm>
        </p:grpSpPr>
        <p:sp>
          <p:nvSpPr>
            <p:cNvPr id="6158" name="AutoShape 9"/>
            <p:cNvSpPr>
              <a:spLocks noChangeArrowheads="1"/>
            </p:cNvSpPr>
            <p:nvPr/>
          </p:nvSpPr>
          <p:spPr bwMode="auto">
            <a:xfrm>
              <a:off x="163" y="154"/>
              <a:ext cx="4963" cy="763"/>
            </a:xfrm>
            <a:prstGeom prst="roundRect">
              <a:avLst>
                <a:gd name="adj" fmla="val 16667"/>
              </a:avLst>
            </a:prstGeom>
            <a:solidFill>
              <a:srgbClr val="BBDDB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fontAlgn="base" hangingPunct="0">
                <a:spcBef>
                  <a:spcPct val="0"/>
                </a:spcBef>
                <a:spcAft>
                  <a:spcPct val="0"/>
                </a:spcAft>
              </a:pPr>
              <a:endParaRPr lang="en-US" sz="2400" smtClean="0">
                <a:solidFill>
                  <a:srgbClr val="000000"/>
                </a:solidFill>
                <a:latin typeface="Helvetica" charset="0"/>
                <a:ea typeface="ＭＳ Ｐゴシック" charset="0"/>
                <a:cs typeface="Helvetica" charset="0"/>
                <a:sym typeface="Helvetica" charset="0"/>
              </a:endParaRPr>
            </a:p>
          </p:txBody>
        </p:sp>
        <p:sp>
          <p:nvSpPr>
            <p:cNvPr id="6159" name="Rectangle 10"/>
            <p:cNvSpPr>
              <a:spLocks noChangeArrowheads="1"/>
            </p:cNvSpPr>
            <p:nvPr/>
          </p:nvSpPr>
          <p:spPr bwMode="auto">
            <a:xfrm>
              <a:off x="268" y="226"/>
              <a:ext cx="4889"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320" tIns="76320" rIns="76320" bIns="76320" anchor="ctr"/>
            <a:lstStyle/>
            <a:p>
              <a:pPr algn="ctr" defTabSz="457200" fontAlgn="base" hangingPunct="0">
                <a:lnSpc>
                  <a:spcPct val="90000"/>
                </a:lnSpc>
                <a:spcBef>
                  <a:spcPct val="0"/>
                </a:spcBef>
                <a:spcAft>
                  <a:spcPts val="8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sz="2400" smtClean="0">
                  <a:solidFill>
                    <a:srgbClr val="000000"/>
                  </a:solidFill>
                  <a:latin typeface="Helvetica Neue" charset="0"/>
                  <a:ea typeface="ＭＳ Ｐゴシック" charset="0"/>
                  <a:cs typeface="Helvetica" charset="0"/>
                  <a:sym typeface="Helvetica" charset="0"/>
                </a:rPr>
                <a:t>Infraestructura institucional</a:t>
              </a:r>
            </a:p>
          </p:txBody>
        </p:sp>
      </p:grpSp>
      <p:grpSp>
        <p:nvGrpSpPr>
          <p:cNvPr id="6152" name="Group 11"/>
          <p:cNvGrpSpPr>
            <a:grpSpLocks/>
          </p:cNvGrpSpPr>
          <p:nvPr/>
        </p:nvGrpSpPr>
        <p:grpSpPr bwMode="auto">
          <a:xfrm>
            <a:off x="1331913" y="1773238"/>
            <a:ext cx="6264275" cy="1008062"/>
            <a:chOff x="295" y="1661"/>
            <a:chExt cx="4963" cy="764"/>
          </a:xfrm>
        </p:grpSpPr>
        <p:sp>
          <p:nvSpPr>
            <p:cNvPr id="6156" name="AutoShape 12"/>
            <p:cNvSpPr>
              <a:spLocks noChangeArrowheads="1"/>
            </p:cNvSpPr>
            <p:nvPr/>
          </p:nvSpPr>
          <p:spPr bwMode="auto">
            <a:xfrm>
              <a:off x="295" y="1661"/>
              <a:ext cx="4963" cy="764"/>
            </a:xfrm>
            <a:prstGeom prst="roundRect">
              <a:avLst>
                <a:gd name="adj" fmla="val 16667"/>
              </a:avLst>
            </a:prstGeom>
            <a:solidFill>
              <a:srgbClr val="F2EF67"/>
            </a:solidFill>
            <a:ln w="25560">
              <a:solidFill>
                <a:srgbClr val="FFFFFF"/>
              </a:solidFill>
              <a:miter lim="800000"/>
              <a:headEnd/>
              <a:tailEnd/>
            </a:ln>
          </p:spPr>
          <p:txBody>
            <a:bodyPr wrap="none" anchor="ctr"/>
            <a:lstStyle/>
            <a:p>
              <a:pPr defTabSz="457200" fontAlgn="base" hangingPunct="0">
                <a:spcBef>
                  <a:spcPct val="0"/>
                </a:spcBef>
                <a:spcAft>
                  <a:spcPct val="0"/>
                </a:spcAft>
              </a:pPr>
              <a:endParaRPr lang="en-US" sz="2400" smtClean="0">
                <a:solidFill>
                  <a:srgbClr val="000000"/>
                </a:solidFill>
                <a:latin typeface="Helvetica" charset="0"/>
                <a:ea typeface="ＭＳ Ｐゴシック" charset="0"/>
                <a:cs typeface="Helvetica" charset="0"/>
                <a:sym typeface="Helvetica" charset="0"/>
              </a:endParaRPr>
            </a:p>
          </p:txBody>
        </p:sp>
        <p:sp>
          <p:nvSpPr>
            <p:cNvPr id="6157" name="Rectangle 13"/>
            <p:cNvSpPr>
              <a:spLocks noChangeArrowheads="1"/>
            </p:cNvSpPr>
            <p:nvPr/>
          </p:nvSpPr>
          <p:spPr bwMode="auto">
            <a:xfrm>
              <a:off x="332" y="1698"/>
              <a:ext cx="4889"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320" tIns="76320" rIns="76320" bIns="76320" anchor="ctr"/>
            <a:lstStyle/>
            <a:p>
              <a:pPr algn="ctr" defTabSz="457200" fontAlgn="base" hangingPunct="0">
                <a:lnSpc>
                  <a:spcPct val="90000"/>
                </a:lnSpc>
                <a:spcBef>
                  <a:spcPct val="0"/>
                </a:spcBef>
                <a:spcAft>
                  <a:spcPts val="8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sz="2400" dirty="0" smtClean="0">
                  <a:solidFill>
                    <a:srgbClr val="000000"/>
                  </a:solidFill>
                  <a:latin typeface="Helvetica Neue" charset="0"/>
                  <a:ea typeface="ＭＳ Ｐゴシック" charset="0"/>
                  <a:cs typeface="Helvetica" charset="0"/>
                  <a:sym typeface="Helvetica" charset="0"/>
                </a:rPr>
                <a:t>Políticas de igualdad y acceso a derechos sociales</a:t>
              </a:r>
            </a:p>
          </p:txBody>
        </p:sp>
      </p:grpSp>
      <p:grpSp>
        <p:nvGrpSpPr>
          <p:cNvPr id="6153" name="Group 14"/>
          <p:cNvGrpSpPr>
            <a:grpSpLocks/>
          </p:cNvGrpSpPr>
          <p:nvPr/>
        </p:nvGrpSpPr>
        <p:grpSpPr bwMode="auto">
          <a:xfrm>
            <a:off x="1331913" y="4329113"/>
            <a:ext cx="6216650" cy="1008062"/>
            <a:chOff x="286" y="2096"/>
            <a:chExt cx="4963" cy="763"/>
          </a:xfrm>
        </p:grpSpPr>
        <p:sp>
          <p:nvSpPr>
            <p:cNvPr id="6154" name="AutoShape 15"/>
            <p:cNvSpPr>
              <a:spLocks noChangeArrowheads="1"/>
            </p:cNvSpPr>
            <p:nvPr/>
          </p:nvSpPr>
          <p:spPr bwMode="auto">
            <a:xfrm>
              <a:off x="286" y="2096"/>
              <a:ext cx="4963" cy="763"/>
            </a:xfrm>
            <a:prstGeom prst="roundRect">
              <a:avLst>
                <a:gd name="adj" fmla="val 16667"/>
              </a:avLst>
            </a:prstGeom>
            <a:solidFill>
              <a:srgbClr val="BBE0E3"/>
            </a:solidFill>
            <a:ln w="25560">
              <a:solidFill>
                <a:srgbClr val="FFFFFF"/>
              </a:solidFill>
              <a:miter lim="800000"/>
              <a:headEnd/>
              <a:tailEnd/>
            </a:ln>
          </p:spPr>
          <p:txBody>
            <a:bodyPr wrap="none" anchor="ctr"/>
            <a:lstStyle/>
            <a:p>
              <a:pPr defTabSz="457200" fontAlgn="base" hangingPunct="0">
                <a:spcBef>
                  <a:spcPct val="0"/>
                </a:spcBef>
                <a:spcAft>
                  <a:spcPct val="0"/>
                </a:spcAft>
              </a:pPr>
              <a:endParaRPr lang="en-US" sz="2400" smtClean="0">
                <a:solidFill>
                  <a:srgbClr val="000000"/>
                </a:solidFill>
                <a:latin typeface="Helvetica" charset="0"/>
                <a:ea typeface="ＭＳ Ｐゴシック" charset="0"/>
                <a:cs typeface="Helvetica" charset="0"/>
                <a:sym typeface="Helvetica" charset="0"/>
              </a:endParaRPr>
            </a:p>
          </p:txBody>
        </p:sp>
        <p:sp>
          <p:nvSpPr>
            <p:cNvPr id="6155" name="Rectangle 16"/>
            <p:cNvSpPr>
              <a:spLocks noChangeArrowheads="1"/>
            </p:cNvSpPr>
            <p:nvPr/>
          </p:nvSpPr>
          <p:spPr bwMode="auto">
            <a:xfrm>
              <a:off x="363" y="2201"/>
              <a:ext cx="48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320" tIns="76320" rIns="76320" bIns="76320" anchor="ctr"/>
            <a:lstStyle/>
            <a:p>
              <a:pPr algn="ctr" defTabSz="457200" fontAlgn="base" hangingPunct="0">
                <a:lnSpc>
                  <a:spcPct val="90000"/>
                </a:lnSpc>
                <a:spcBef>
                  <a:spcPct val="0"/>
                </a:spcBef>
                <a:spcAft>
                  <a:spcPts val="8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sz="2400" smtClean="0">
                  <a:solidFill>
                    <a:srgbClr val="000000"/>
                  </a:solidFill>
                  <a:latin typeface="Helvetica Neue" charset="0"/>
                  <a:ea typeface="ＭＳ Ｐゴシック" charset="0"/>
                  <a:cs typeface="Lucida Sans Unicode" charset="0"/>
                  <a:sym typeface="Helvetica" charset="0"/>
                </a:rPr>
                <a:t>Políticas de prevención de la violencia institucional y seguridad ciudadana</a:t>
              </a:r>
            </a:p>
          </p:txBody>
        </p:sp>
      </p:grpSp>
    </p:spTree>
    <p:extLst>
      <p:ext uri="{BB962C8B-B14F-4D97-AF65-F5344CB8AC3E}">
        <p14:creationId xmlns:p14="http://schemas.microsoft.com/office/powerpoint/2010/main" val="37535624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395288" y="1268413"/>
            <a:ext cx="83534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eaLnBrk="1" hangingPunct="1">
              <a:spcBef>
                <a:spcPts val="1125"/>
              </a:spcBef>
            </a:pPr>
            <a:endParaRPr lang="es-ES">
              <a:latin typeface="Arial" charset="0"/>
              <a:ea typeface="MS PGothic" charset="0"/>
              <a:cs typeface="Osaka" charset="0"/>
            </a:endParaRPr>
          </a:p>
          <a:p>
            <a:pPr eaLnBrk="1" hangingPunct="1">
              <a:spcBef>
                <a:spcPts val="1125"/>
              </a:spcBef>
            </a:pPr>
            <a:endParaRPr lang="es-ES">
              <a:latin typeface="Arial" charset="0"/>
              <a:ea typeface="MS PGothic" charset="0"/>
              <a:cs typeface="Osaka" charset="0"/>
            </a:endParaRP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Text Box 3"/>
          <p:cNvSpPr txBox="1">
            <a:spLocks noChangeArrowheads="1"/>
          </p:cNvSpPr>
          <p:nvPr/>
        </p:nvSpPr>
        <p:spPr bwMode="auto">
          <a:xfrm>
            <a:off x="0" y="188913"/>
            <a:ext cx="91440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9144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ＭＳ Ｐゴシック" charset="0"/>
                <a:cs typeface="Helvetica" charset="0"/>
                <a:sym typeface="Helvetica" charset="0"/>
              </a:defRPr>
            </a:lvl1pPr>
            <a:lvl2pPr marL="742950" indent="-28575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2pPr>
            <a:lvl3pPr marL="11430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3pPr>
            <a:lvl4pPr marL="16002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4pPr>
            <a:lvl5pPr marL="2057400" indent="-228600"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Helvetica" charset="0"/>
                <a:ea typeface="Helvetica" charset="0"/>
                <a:cs typeface="Helvetica" charset="0"/>
                <a:sym typeface="Helvetica" charset="0"/>
              </a:defRPr>
            </a:lvl9pPr>
          </a:lstStyle>
          <a:p>
            <a:pPr algn="ctr" eaLnBrk="1" hangingPunct="1"/>
            <a:r>
              <a:rPr lang="es-AR" sz="2200">
                <a:solidFill>
                  <a:srgbClr val="FFFFFF"/>
                </a:solidFill>
                <a:latin typeface="Helvetica Neue" charset="0"/>
                <a:ea typeface="MS PGothic" charset="0"/>
                <a:cs typeface="Osaka" charset="0"/>
              </a:rPr>
              <a:t>Algunas iniciativas en particular</a:t>
            </a:r>
          </a:p>
        </p:txBody>
      </p:sp>
      <p:pic>
        <p:nvPicPr>
          <p:cNvPr id="71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1663" y="6005513"/>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7174" name="Group 5"/>
          <p:cNvGrpSpPr>
            <a:grpSpLocks/>
          </p:cNvGrpSpPr>
          <p:nvPr/>
        </p:nvGrpSpPr>
        <p:grpSpPr bwMode="auto">
          <a:xfrm>
            <a:off x="990600" y="2819400"/>
            <a:ext cx="7199640" cy="1080249"/>
            <a:chOff x="258" y="3294"/>
            <a:chExt cx="5761" cy="880"/>
          </a:xfrm>
        </p:grpSpPr>
        <p:sp>
          <p:nvSpPr>
            <p:cNvPr id="7184" name="AutoShape 6"/>
            <p:cNvSpPr>
              <a:spLocks noChangeArrowheads="1"/>
            </p:cNvSpPr>
            <p:nvPr/>
          </p:nvSpPr>
          <p:spPr bwMode="auto">
            <a:xfrm>
              <a:off x="258" y="3294"/>
              <a:ext cx="5761" cy="880"/>
            </a:xfrm>
            <a:prstGeom prst="roundRect">
              <a:avLst>
                <a:gd name="adj" fmla="val 16667"/>
              </a:avLst>
            </a:prstGeom>
            <a:solidFill>
              <a:srgbClr val="DFBAB7"/>
            </a:solidFill>
            <a:ln w="25560">
              <a:solidFill>
                <a:srgbClr val="FFFFFF"/>
              </a:solidFill>
              <a:miter lim="800000"/>
              <a:headEnd/>
              <a:tailEnd/>
            </a:ln>
          </p:spPr>
          <p:txBody>
            <a:bodyPr wrap="none" anchor="ctr"/>
            <a:lstStyle/>
            <a:p>
              <a:endParaRPr lang="en-US"/>
            </a:p>
          </p:txBody>
        </p:sp>
        <p:sp>
          <p:nvSpPr>
            <p:cNvPr id="7185" name="Rectangle 7"/>
            <p:cNvSpPr>
              <a:spLocks noChangeArrowheads="1"/>
            </p:cNvSpPr>
            <p:nvPr/>
          </p:nvSpPr>
          <p:spPr bwMode="auto">
            <a:xfrm>
              <a:off x="332" y="3331"/>
              <a:ext cx="5658" cy="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320" tIns="76320" rIns="76320" bIns="76320" anchor="ctr"/>
            <a:lstStyle/>
            <a:p>
              <a:pPr algn="ctr">
                <a:lnSpc>
                  <a:spcPct val="90000"/>
                </a:lnSpc>
                <a:spcAft>
                  <a:spcPts val="8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sz="2400" dirty="0">
                  <a:latin typeface="Helvetica Neue" charset="0"/>
                  <a:cs typeface="Lucida Sans Unicode" charset="0"/>
                </a:rPr>
                <a:t>Derechos de los Migrantes en el plano regional </a:t>
              </a:r>
            </a:p>
          </p:txBody>
        </p:sp>
      </p:grpSp>
      <p:grpSp>
        <p:nvGrpSpPr>
          <p:cNvPr id="7175" name="Group 8"/>
          <p:cNvGrpSpPr>
            <a:grpSpLocks/>
          </p:cNvGrpSpPr>
          <p:nvPr/>
        </p:nvGrpSpPr>
        <p:grpSpPr bwMode="auto">
          <a:xfrm>
            <a:off x="1066800" y="5410200"/>
            <a:ext cx="7200000" cy="1080000"/>
            <a:chOff x="163" y="154"/>
            <a:chExt cx="4994" cy="763"/>
          </a:xfrm>
        </p:grpSpPr>
        <p:sp>
          <p:nvSpPr>
            <p:cNvPr id="7182" name="AutoShape 9"/>
            <p:cNvSpPr>
              <a:spLocks noChangeArrowheads="1"/>
            </p:cNvSpPr>
            <p:nvPr/>
          </p:nvSpPr>
          <p:spPr bwMode="auto">
            <a:xfrm>
              <a:off x="163" y="154"/>
              <a:ext cx="4963" cy="763"/>
            </a:xfrm>
            <a:prstGeom prst="roundRect">
              <a:avLst>
                <a:gd name="adj" fmla="val 16667"/>
              </a:avLst>
            </a:prstGeom>
            <a:solidFill>
              <a:srgbClr val="BBDDB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183" name="Rectangle 10"/>
            <p:cNvSpPr>
              <a:spLocks noChangeArrowheads="1"/>
            </p:cNvSpPr>
            <p:nvPr/>
          </p:nvSpPr>
          <p:spPr bwMode="auto">
            <a:xfrm>
              <a:off x="268" y="208"/>
              <a:ext cx="4889"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320" tIns="76320" rIns="76320" bIns="76320" anchor="ctr"/>
            <a:lstStyle/>
            <a:p>
              <a:pPr algn="ctr">
                <a:lnSpc>
                  <a:spcPct val="90000"/>
                </a:lnSpc>
                <a:spcAft>
                  <a:spcPts val="8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sz="2400" dirty="0">
                  <a:latin typeface="Helvetica Neue" charset="0"/>
                </a:rPr>
                <a:t>Enfoque de derechos humanos en las políticas públicas  y políticas sociales en particular</a:t>
              </a:r>
            </a:p>
          </p:txBody>
        </p:sp>
      </p:grpSp>
      <p:grpSp>
        <p:nvGrpSpPr>
          <p:cNvPr id="7176" name="Group 11"/>
          <p:cNvGrpSpPr>
            <a:grpSpLocks/>
          </p:cNvGrpSpPr>
          <p:nvPr/>
        </p:nvGrpSpPr>
        <p:grpSpPr bwMode="auto">
          <a:xfrm>
            <a:off x="991119" y="1447800"/>
            <a:ext cx="7199561" cy="1221813"/>
            <a:chOff x="25" y="1462"/>
            <a:chExt cx="5704" cy="926"/>
          </a:xfrm>
        </p:grpSpPr>
        <p:sp>
          <p:nvSpPr>
            <p:cNvPr id="7180" name="AutoShape 12"/>
            <p:cNvSpPr>
              <a:spLocks noChangeArrowheads="1"/>
            </p:cNvSpPr>
            <p:nvPr/>
          </p:nvSpPr>
          <p:spPr bwMode="auto">
            <a:xfrm>
              <a:off x="25" y="1462"/>
              <a:ext cx="5704" cy="819"/>
            </a:xfrm>
            <a:prstGeom prst="roundRect">
              <a:avLst>
                <a:gd name="adj" fmla="val 16667"/>
              </a:avLst>
            </a:prstGeom>
            <a:solidFill>
              <a:srgbClr val="F2EF67"/>
            </a:solidFill>
            <a:ln w="25560">
              <a:solidFill>
                <a:srgbClr val="FFFFFF"/>
              </a:solidFill>
              <a:miter lim="800000"/>
              <a:headEnd/>
              <a:tailEnd/>
            </a:ln>
          </p:spPr>
          <p:txBody>
            <a:bodyPr wrap="none" anchor="ctr"/>
            <a:lstStyle/>
            <a:p>
              <a:pPr algn="ctr"/>
              <a:r>
                <a:rPr lang="es-AR" sz="2400" dirty="0"/>
                <a:t>Políticas de prevención y sanción de la tortura</a:t>
              </a:r>
            </a:p>
          </p:txBody>
        </p:sp>
        <p:sp>
          <p:nvSpPr>
            <p:cNvPr id="7181" name="Rectangle 13"/>
            <p:cNvSpPr>
              <a:spLocks noChangeArrowheads="1"/>
            </p:cNvSpPr>
            <p:nvPr/>
          </p:nvSpPr>
          <p:spPr bwMode="auto">
            <a:xfrm>
              <a:off x="332" y="1698"/>
              <a:ext cx="4889"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320" tIns="76320" rIns="76320" bIns="76320" anchor="ctr"/>
            <a:lstStyle/>
            <a:p>
              <a:pPr algn="ctr">
                <a:lnSpc>
                  <a:spcPct val="90000"/>
                </a:lnSpc>
                <a:spcAft>
                  <a:spcPts val="8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atin typeface="Helvetica Neue" charset="0"/>
              </a:endParaRPr>
            </a:p>
          </p:txBody>
        </p:sp>
      </p:grpSp>
      <p:grpSp>
        <p:nvGrpSpPr>
          <p:cNvPr id="7177" name="Group 14"/>
          <p:cNvGrpSpPr>
            <a:grpSpLocks/>
          </p:cNvGrpSpPr>
          <p:nvPr/>
        </p:nvGrpSpPr>
        <p:grpSpPr bwMode="auto">
          <a:xfrm>
            <a:off x="1066800" y="4102193"/>
            <a:ext cx="7199940" cy="1079407"/>
            <a:chOff x="286" y="2096"/>
            <a:chExt cx="5748" cy="817"/>
          </a:xfrm>
        </p:grpSpPr>
        <p:sp>
          <p:nvSpPr>
            <p:cNvPr id="7178" name="AutoShape 15"/>
            <p:cNvSpPr>
              <a:spLocks noChangeArrowheads="1"/>
            </p:cNvSpPr>
            <p:nvPr/>
          </p:nvSpPr>
          <p:spPr bwMode="auto">
            <a:xfrm>
              <a:off x="286" y="2096"/>
              <a:ext cx="5748" cy="817"/>
            </a:xfrm>
            <a:prstGeom prst="roundRect">
              <a:avLst>
                <a:gd name="adj" fmla="val 16667"/>
              </a:avLst>
            </a:prstGeom>
            <a:solidFill>
              <a:srgbClr val="BBE0E3"/>
            </a:solidFill>
            <a:ln w="25560">
              <a:solidFill>
                <a:srgbClr val="FFFFFF"/>
              </a:solidFill>
              <a:miter lim="800000"/>
              <a:headEnd/>
              <a:tailEnd/>
            </a:ln>
          </p:spPr>
          <p:txBody>
            <a:bodyPr wrap="none" anchor="ctr"/>
            <a:lstStyle/>
            <a:p>
              <a:endParaRPr lang="es-AR" dirty="0"/>
            </a:p>
          </p:txBody>
        </p:sp>
        <p:sp>
          <p:nvSpPr>
            <p:cNvPr id="7179" name="Rectangle 16"/>
            <p:cNvSpPr>
              <a:spLocks noChangeArrowheads="1"/>
            </p:cNvSpPr>
            <p:nvPr/>
          </p:nvSpPr>
          <p:spPr bwMode="auto">
            <a:xfrm>
              <a:off x="363" y="2201"/>
              <a:ext cx="48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6320" tIns="76320" rIns="76320" bIns="76320" anchor="ctr"/>
            <a:lstStyle/>
            <a:p>
              <a:pPr algn="ctr">
                <a:lnSpc>
                  <a:spcPct val="90000"/>
                </a:lnSpc>
                <a:spcAft>
                  <a:spcPts val="8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atin typeface="Helvetica Neue" charset="0"/>
                <a:cs typeface="Lucida Sans Unicode" charset="0"/>
              </a:endParaRPr>
            </a:p>
          </p:txBody>
        </p:sp>
      </p:grpSp>
      <p:sp>
        <p:nvSpPr>
          <p:cNvPr id="2" name="Rectángulo 1"/>
          <p:cNvSpPr/>
          <p:nvPr/>
        </p:nvSpPr>
        <p:spPr>
          <a:xfrm>
            <a:off x="1066800" y="4267200"/>
            <a:ext cx="7200000" cy="830997"/>
          </a:xfrm>
          <a:prstGeom prst="rect">
            <a:avLst/>
          </a:prstGeom>
        </p:spPr>
        <p:txBody>
          <a:bodyPr wrap="square">
            <a:spAutoFit/>
          </a:bodyPr>
          <a:lstStyle/>
          <a:p>
            <a:pPr algn="ctr"/>
            <a:r>
              <a:rPr lang="es-AR" sz="2400" dirty="0"/>
              <a:t>Guía de archivos </a:t>
            </a:r>
            <a:r>
              <a:rPr lang="es-AR" sz="2400" dirty="0" smtClean="0"/>
              <a:t>sobre coordinaciones </a:t>
            </a:r>
            <a:r>
              <a:rPr lang="es-AR" sz="2400" dirty="0"/>
              <a:t>represivas de la región </a:t>
            </a:r>
            <a:endParaRPr lang="es-AR" sz="2400" dirty="0"/>
          </a:p>
        </p:txBody>
      </p:sp>
    </p:spTree>
    <p:extLst>
      <p:ext uri="{BB962C8B-B14F-4D97-AF65-F5344CB8AC3E}">
        <p14:creationId xmlns:p14="http://schemas.microsoft.com/office/powerpoint/2010/main" val="29556823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1748" name="1 Título"/>
          <p:cNvSpPr>
            <a:spLocks noGrp="1"/>
          </p:cNvSpPr>
          <p:nvPr>
            <p:ph type="title"/>
          </p:nvPr>
        </p:nvSpPr>
        <p:spPr>
          <a:xfrm>
            <a:off x="0" y="419100"/>
            <a:ext cx="9144000" cy="561975"/>
          </a:xfrm>
        </p:spPr>
        <p:txBody>
          <a:bodyPr anchor="t"/>
          <a:lstStyle/>
          <a:p>
            <a:pPr algn="ctr"/>
            <a:r>
              <a:rPr lang="es-AR" sz="2200" smtClean="0">
                <a:solidFill>
                  <a:schemeClr val="bg1"/>
                </a:solidFill>
                <a:ea typeface="ＭＳ Ｐゴシック" pitchFamily="34" charset="-128"/>
              </a:rPr>
              <a:t>Proyecto “AVANZAR EN DERECHOS”</a:t>
            </a:r>
            <a:endParaRPr lang="en-US" sz="2200" smtClean="0">
              <a:solidFill>
                <a:schemeClr val="bg1"/>
              </a:solidFill>
              <a:ea typeface="ＭＳ Ｐゴシック" pitchFamily="34" charset="-128"/>
            </a:endParaRPr>
          </a:p>
        </p:txBody>
      </p:sp>
      <p:pic>
        <p:nvPicPr>
          <p:cNvPr id="3174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1663" y="6005513"/>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1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2133600"/>
            <a:ext cx="3151187"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395288" y="2325688"/>
            <a:ext cx="4572000" cy="3416320"/>
          </a:xfrm>
          <a:prstGeom prst="rect">
            <a:avLst/>
          </a:prstGeom>
        </p:spPr>
        <p:txBody>
          <a:bodyPr>
            <a:spAutoFit/>
          </a:bodyPr>
          <a:lstStyle/>
          <a:p>
            <a:pPr>
              <a:buFont typeface="Times New Roman" pitchFamily="16" charset="0"/>
              <a:buNone/>
              <a:defRPr/>
            </a:pPr>
            <a:r>
              <a:rPr lang="es-AR" dirty="0"/>
              <a:t>Acuerdo con la Secretaría de Derechos Humanos de Argentina (Subsecretaría de Promoción de Derechos Humanos) con fondos del PNUD.</a:t>
            </a:r>
          </a:p>
          <a:p>
            <a:pPr>
              <a:buFont typeface="Times New Roman" pitchFamily="16" charset="0"/>
              <a:buNone/>
              <a:defRPr/>
            </a:pPr>
            <a:endParaRPr lang="es-AR" dirty="0"/>
          </a:p>
          <a:p>
            <a:pPr>
              <a:buFont typeface="Times New Roman" pitchFamily="16" charset="0"/>
              <a:buNone/>
              <a:defRPr/>
            </a:pPr>
            <a:r>
              <a:rPr lang="es-AR" dirty="0"/>
              <a:t>Productos: guía de  formulación y evaluación de progresos en DESC; establecimiento de metas locales de realización progresiva; acuerdos con áreas nacionales y provinciales.</a:t>
            </a:r>
          </a:p>
          <a:p>
            <a:pPr>
              <a:buFont typeface="Times New Roman" pitchFamily="16" charset="0"/>
              <a:buNone/>
              <a:defRPr/>
            </a:pPr>
            <a:endParaRPr lang="es-AR" dirty="0"/>
          </a:p>
          <a:p>
            <a:pPr>
              <a:buFont typeface="Times New Roman" pitchFamily="16" charset="0"/>
              <a:buNone/>
              <a:defRPr/>
            </a:pPr>
            <a:r>
              <a:rPr lang="es-AR" dirty="0"/>
              <a:t>Áreas: educación, trabajo, salud y seguridad social.</a:t>
            </a:r>
          </a:p>
        </p:txBody>
      </p:sp>
    </p:spTree>
    <p:extLst>
      <p:ext uri="{BB962C8B-B14F-4D97-AF65-F5344CB8AC3E}">
        <p14:creationId xmlns:p14="http://schemas.microsoft.com/office/powerpoint/2010/main" val="2465631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0825" y="1125538"/>
            <a:ext cx="8713788" cy="5355312"/>
          </a:xfrm>
          <a:prstGeom prst="rect">
            <a:avLst/>
          </a:prstGeom>
          <a:noFill/>
        </p:spPr>
        <p:txBody>
          <a:bodyPr>
            <a:spAutoFit/>
          </a:bodyPr>
          <a:lstStyle/>
          <a:p>
            <a:pPr>
              <a:defRPr/>
            </a:pPr>
            <a:endParaRPr lang="es-AR" b="1" dirty="0">
              <a:solidFill>
                <a:schemeClr val="accent1">
                  <a:lumMod val="75000"/>
                </a:schemeClr>
              </a:solidFill>
            </a:endParaRPr>
          </a:p>
          <a:p>
            <a:pPr>
              <a:defRPr/>
            </a:pPr>
            <a:r>
              <a:rPr lang="es-AR" b="1" dirty="0">
                <a:solidFill>
                  <a:schemeClr val="accent1">
                    <a:lumMod val="75000"/>
                  </a:schemeClr>
                </a:solidFill>
              </a:rPr>
              <a:t>Estrategia del Proyecto</a:t>
            </a:r>
          </a:p>
          <a:p>
            <a:pPr>
              <a:defRPr/>
            </a:pPr>
            <a:endParaRPr lang="es-AR" dirty="0"/>
          </a:p>
          <a:p>
            <a:pPr algn="ctr">
              <a:defRPr/>
            </a:pPr>
            <a:endParaRPr lang="es-AR" dirty="0"/>
          </a:p>
          <a:p>
            <a:pPr>
              <a:defRPr/>
            </a:pPr>
            <a:endParaRPr lang="en-US" dirty="0"/>
          </a:p>
          <a:p>
            <a:pPr marL="342900" indent="-342900">
              <a:buFontTx/>
              <a:buAutoNum type="romanLcParenR"/>
              <a:defRPr/>
            </a:pPr>
            <a:endParaRPr lang="es-AR" dirty="0">
              <a:solidFill>
                <a:schemeClr val="tx1"/>
              </a:solidFill>
            </a:endParaRPr>
          </a:p>
          <a:p>
            <a:pPr marL="285750" indent="-285750">
              <a:buFont typeface="Arial" pitchFamily="34" charset="0"/>
              <a:buChar char="•"/>
              <a:defRPr/>
            </a:pPr>
            <a:r>
              <a:rPr lang="es-AR" dirty="0" smtClean="0">
                <a:solidFill>
                  <a:schemeClr val="tx1"/>
                </a:solidFill>
              </a:rPr>
              <a:t>La </a:t>
            </a:r>
            <a:r>
              <a:rPr lang="es-AR" dirty="0">
                <a:solidFill>
                  <a:schemeClr val="tx1"/>
                </a:solidFill>
              </a:rPr>
              <a:t>realización de un mapeo inicial de sistemas de producción y análisis de información, recomendaciones de organismos internacionales, indicadores utilizados a nivel nacional, etc.</a:t>
            </a:r>
          </a:p>
          <a:p>
            <a:pPr marL="285750" indent="-285750">
              <a:buFont typeface="Arial" pitchFamily="34" charset="0"/>
              <a:buChar char="•"/>
              <a:defRPr/>
            </a:pPr>
            <a:endParaRPr lang="es-AR" dirty="0" smtClean="0">
              <a:solidFill>
                <a:schemeClr val="tx1"/>
              </a:solidFill>
            </a:endParaRPr>
          </a:p>
          <a:p>
            <a:pPr marL="285750" indent="-285750">
              <a:buFont typeface="Arial" pitchFamily="34" charset="0"/>
              <a:buChar char="•"/>
              <a:defRPr/>
            </a:pPr>
            <a:r>
              <a:rPr lang="es-AR" dirty="0"/>
              <a:t>L</a:t>
            </a:r>
            <a:r>
              <a:rPr lang="es-AR" dirty="0" smtClean="0">
                <a:solidFill>
                  <a:schemeClr val="tx1"/>
                </a:solidFill>
              </a:rPr>
              <a:t>a </a:t>
            </a:r>
            <a:r>
              <a:rPr lang="es-AR" dirty="0">
                <a:solidFill>
                  <a:schemeClr val="tx1"/>
                </a:solidFill>
              </a:rPr>
              <a:t>elaboración de una guía para la formulación, seguimiento y evaluación de progresividad de políticas públicas </a:t>
            </a:r>
            <a:r>
              <a:rPr lang="es-AR" dirty="0" smtClean="0">
                <a:solidFill>
                  <a:schemeClr val="tx1"/>
                </a:solidFill>
              </a:rPr>
              <a:t>sociales con </a:t>
            </a:r>
            <a:r>
              <a:rPr lang="es-AR" dirty="0">
                <a:solidFill>
                  <a:schemeClr val="tx1"/>
                </a:solidFill>
              </a:rPr>
              <a:t>enfoques de </a:t>
            </a:r>
            <a:r>
              <a:rPr lang="es-AR" dirty="0" smtClean="0">
                <a:solidFill>
                  <a:schemeClr val="tx1"/>
                </a:solidFill>
              </a:rPr>
              <a:t>derechos.</a:t>
            </a:r>
          </a:p>
          <a:p>
            <a:pPr marL="285750" indent="-285750">
              <a:buFont typeface="Arial" pitchFamily="34" charset="0"/>
              <a:buChar char="•"/>
              <a:defRPr/>
            </a:pPr>
            <a:endParaRPr lang="es-AR" dirty="0">
              <a:cs typeface="Arial" charset="0"/>
            </a:endParaRPr>
          </a:p>
          <a:p>
            <a:pPr marL="285750" indent="-285750">
              <a:buFont typeface="Arial" pitchFamily="34" charset="0"/>
              <a:buChar char="•"/>
              <a:defRPr/>
            </a:pPr>
            <a:r>
              <a:rPr lang="es-AR" dirty="0" smtClean="0">
                <a:solidFill>
                  <a:schemeClr val="tx1"/>
                </a:solidFill>
                <a:cs typeface="Arial" charset="0"/>
              </a:rPr>
              <a:t>La </a:t>
            </a:r>
            <a:r>
              <a:rPr lang="es-AR" dirty="0">
                <a:solidFill>
                  <a:schemeClr val="tx1"/>
                </a:solidFill>
                <a:cs typeface="Arial" charset="0"/>
              </a:rPr>
              <a:t>utilización de indicadores cuantitativos y cualitativos que respondan a una    perspectiva de </a:t>
            </a:r>
            <a:r>
              <a:rPr lang="es-AR" dirty="0" smtClean="0">
                <a:solidFill>
                  <a:schemeClr val="tx1"/>
                </a:solidFill>
                <a:cs typeface="Arial" charset="0"/>
              </a:rPr>
              <a:t>derechos.</a:t>
            </a:r>
            <a:endParaRPr lang="es-AR" dirty="0">
              <a:solidFill>
                <a:schemeClr val="tx1"/>
              </a:solidFill>
              <a:cs typeface="Arial" charset="0"/>
            </a:endParaRPr>
          </a:p>
          <a:p>
            <a:pPr marL="285750" indent="-285750">
              <a:buFont typeface="Arial" pitchFamily="34" charset="0"/>
              <a:buChar char="•"/>
              <a:defRPr/>
            </a:pPr>
            <a:endParaRPr lang="es-AR" dirty="0" smtClean="0">
              <a:solidFill>
                <a:schemeClr val="tx1"/>
              </a:solidFill>
            </a:endParaRPr>
          </a:p>
          <a:p>
            <a:pPr marL="285750" indent="-285750">
              <a:buFont typeface="Arial" pitchFamily="34" charset="0"/>
              <a:buChar char="•"/>
              <a:defRPr/>
            </a:pPr>
            <a:r>
              <a:rPr lang="es-AR" dirty="0" smtClean="0">
                <a:solidFill>
                  <a:schemeClr val="tx1"/>
                </a:solidFill>
              </a:rPr>
              <a:t>El </a:t>
            </a:r>
            <a:r>
              <a:rPr lang="es-AR" dirty="0">
                <a:solidFill>
                  <a:schemeClr val="tx1"/>
                </a:solidFill>
              </a:rPr>
              <a:t>establecimiento de compromisos </a:t>
            </a:r>
            <a:r>
              <a:rPr lang="es-AR" dirty="0"/>
              <a:t>concertados en torno a objetivos y metas dentro del gobierno nacional, para la realización progresiva de los DESC y gradualmente acordar esta estrategia con gobiernos </a:t>
            </a:r>
            <a:r>
              <a:rPr lang="es-AR" dirty="0" smtClean="0"/>
              <a:t>provinciales.</a:t>
            </a:r>
            <a:endParaRPr lang="en-US" dirty="0"/>
          </a:p>
        </p:txBody>
      </p:sp>
      <p:sp>
        <p:nvSpPr>
          <p:cNvPr id="4" name="Rounded Rectangle 3"/>
          <p:cNvSpPr/>
          <p:nvPr/>
        </p:nvSpPr>
        <p:spPr>
          <a:xfrm>
            <a:off x="395288" y="1916113"/>
            <a:ext cx="8353425" cy="64928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solidFill>
                <a:schemeClr val="tx1"/>
              </a:solidFill>
            </a:endParaRPr>
          </a:p>
          <a:p>
            <a:pPr algn="ctr">
              <a:defRPr/>
            </a:pPr>
            <a:r>
              <a:rPr lang="es-AR" dirty="0">
                <a:solidFill>
                  <a:schemeClr val="tx1"/>
                </a:solidFill>
              </a:rPr>
              <a:t>Sistema común de formulación y evaluación de progresos de políticas para la realización de los derechos económicos, sociales y culturales </a:t>
            </a:r>
          </a:p>
          <a:p>
            <a:pPr algn="ctr">
              <a:defRPr/>
            </a:pPr>
            <a:endParaRPr lang="es-AR" dirty="0"/>
          </a:p>
        </p:txBody>
      </p:sp>
      <p:pic>
        <p:nvPicPr>
          <p:cNvPr id="327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773" name="1 Título"/>
          <p:cNvSpPr>
            <a:spLocks noGrp="1"/>
          </p:cNvSpPr>
          <p:nvPr>
            <p:ph type="title"/>
          </p:nvPr>
        </p:nvSpPr>
        <p:spPr>
          <a:xfrm>
            <a:off x="0" y="419100"/>
            <a:ext cx="9144000" cy="561975"/>
          </a:xfrm>
        </p:spPr>
        <p:txBody>
          <a:bodyPr anchor="t"/>
          <a:lstStyle/>
          <a:p>
            <a:pPr algn="ctr"/>
            <a:r>
              <a:rPr lang="es-AR" sz="2400" smtClean="0">
                <a:solidFill>
                  <a:schemeClr val="bg1"/>
                </a:solidFill>
                <a:ea typeface="ＭＳ Ｐゴシック" pitchFamily="34" charset="-128"/>
              </a:rPr>
              <a:t>Proyecto “AVANZAR EN DERECHOS”</a:t>
            </a:r>
            <a:endParaRPr lang="en-US" sz="2400" smtClean="0">
              <a:solidFill>
                <a:schemeClr val="bg1"/>
              </a:solidFill>
              <a:ea typeface="ＭＳ Ｐゴシック" pitchFamily="34" charset="-128"/>
            </a:endParaRPr>
          </a:p>
        </p:txBody>
      </p:sp>
      <p:pic>
        <p:nvPicPr>
          <p:cNvPr id="3277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1663" y="6005513"/>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242691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551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2" name="AutoShape 2"/>
          <p:cNvSpPr>
            <a:spLocks/>
          </p:cNvSpPr>
          <p:nvPr/>
        </p:nvSpPr>
        <p:spPr bwMode="auto">
          <a:xfrm>
            <a:off x="250825" y="981075"/>
            <a:ext cx="8569325" cy="5688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p:spPr>
        <p:txBody>
          <a:bodyPr lIns="50800" tIns="50800" rIns="50800" bIns="50800"/>
          <a:lstStyle/>
          <a:p>
            <a:pPr defTabSz="914400">
              <a:buClr>
                <a:srgbClr val="333399"/>
              </a:buClr>
              <a:buSzPct val="100000"/>
            </a:pPr>
            <a:endParaRPr lang="es-AR" sz="2000"/>
          </a:p>
          <a:p>
            <a:pPr defTabSz="914400">
              <a:buClr>
                <a:srgbClr val="333399"/>
              </a:buClr>
              <a:buSzPct val="100000"/>
              <a:buFont typeface="Arial" charset="0"/>
              <a:buChar char="•"/>
            </a:pPr>
            <a:r>
              <a:rPr lang="es-AR" sz="2000"/>
              <a:t>Personas como titulares de derechos y no como beneficiarios de las políticas: implica que existe un sujeto obligado a hacer o no hacer determinada conducta y en caso de incumplimiento, acceso a vías de exigibilidad judicial.</a:t>
            </a:r>
          </a:p>
          <a:p>
            <a:pPr defTabSz="914400">
              <a:buClr>
                <a:srgbClr val="333399"/>
              </a:buClr>
              <a:buSzPct val="100000"/>
              <a:buFont typeface="Arial" charset="0"/>
              <a:buChar char="•"/>
            </a:pPr>
            <a:endParaRPr lang="es-AR" sz="2000"/>
          </a:p>
          <a:p>
            <a:pPr defTabSz="914400">
              <a:buClr>
                <a:srgbClr val="333399"/>
              </a:buClr>
              <a:buSzPct val="100000"/>
              <a:buFont typeface="Arial" charset="0"/>
              <a:buChar char="•"/>
            </a:pPr>
            <a:r>
              <a:rPr lang="es-AR" sz="2000"/>
              <a:t>Estado como principal garante y  promotor de  las condiciones institucionales y sociales necesarias para la garantía de los derechos. </a:t>
            </a:r>
          </a:p>
          <a:p>
            <a:pPr defTabSz="914400">
              <a:buClr>
                <a:srgbClr val="333399"/>
              </a:buClr>
              <a:buSzPct val="100000"/>
              <a:buFont typeface="Arial" charset="0"/>
              <a:buChar char="•"/>
            </a:pPr>
            <a:endParaRPr lang="es-AR" sz="2000"/>
          </a:p>
          <a:p>
            <a:pPr defTabSz="914400">
              <a:buClr>
                <a:srgbClr val="333399"/>
              </a:buClr>
              <a:buSzPct val="100000"/>
              <a:buFont typeface="Arial" charset="0"/>
              <a:buChar char="•"/>
            </a:pPr>
            <a:r>
              <a:rPr lang="es-AR" sz="2000"/>
              <a:t>No implica judicialización de la cuestión social. Mecanismos de reclamo judicial como último resorte.</a:t>
            </a:r>
          </a:p>
          <a:p>
            <a:pPr defTabSz="914400">
              <a:buClr>
                <a:srgbClr val="333399"/>
              </a:buClr>
              <a:buSzPct val="100000"/>
              <a:buFont typeface="Arial" charset="0"/>
              <a:buChar char="•"/>
            </a:pPr>
            <a:endParaRPr lang="es-AR" sz="2000"/>
          </a:p>
          <a:p>
            <a:pPr defTabSz="914400">
              <a:buClr>
                <a:srgbClr val="333399"/>
              </a:buClr>
              <a:buSzPct val="100000"/>
              <a:buFont typeface="Arial" charset="0"/>
              <a:buChar char="•"/>
            </a:pPr>
            <a:r>
              <a:rPr lang="es-AR" sz="2000"/>
              <a:t>La política es la instancia privilegiada para dirimir acciones estatales necesarias para dar efectividad a los derechos fundamentales en un sistema democrático y representativo de gobierno.</a:t>
            </a:r>
          </a:p>
          <a:p>
            <a:pPr defTabSz="914400">
              <a:buClr>
                <a:srgbClr val="333399"/>
              </a:buClr>
              <a:buSzPct val="100000"/>
            </a:pPr>
            <a:endParaRPr lang="es-AR" sz="2000"/>
          </a:p>
          <a:p>
            <a:pPr defTabSz="914400">
              <a:buClr>
                <a:srgbClr val="333399"/>
              </a:buClr>
              <a:buSzPct val="100000"/>
              <a:buFont typeface="Arial" charset="0"/>
              <a:buChar char="•"/>
            </a:pPr>
            <a:endParaRPr lang="es-AR" sz="2000"/>
          </a:p>
          <a:p>
            <a:pPr defTabSz="914400">
              <a:lnSpc>
                <a:spcPts val="2400"/>
              </a:lnSpc>
              <a:buSzPct val="100000"/>
            </a:pPr>
            <a:endParaRPr lang="es-AR" sz="2000"/>
          </a:p>
          <a:p>
            <a:pPr defTabSz="914400">
              <a:lnSpc>
                <a:spcPts val="2400"/>
              </a:lnSpc>
              <a:buSzPct val="100000"/>
            </a:pPr>
            <a:endParaRPr lang="es-AR" sz="2000"/>
          </a:p>
          <a:p>
            <a:pPr defTabSz="914400">
              <a:lnSpc>
                <a:spcPts val="2400"/>
              </a:lnSpc>
              <a:buSzPct val="100000"/>
            </a:pPr>
            <a:endParaRPr lang="es-AR" sz="2000"/>
          </a:p>
          <a:p>
            <a:pPr defTabSz="914400">
              <a:lnSpc>
                <a:spcPts val="2400"/>
              </a:lnSpc>
              <a:buSzPct val="100000"/>
              <a:buFont typeface="Arial" charset="0"/>
              <a:buChar char="•"/>
            </a:pPr>
            <a:endParaRPr lang="es-AR" sz="2000"/>
          </a:p>
        </p:txBody>
      </p:sp>
      <p:sp>
        <p:nvSpPr>
          <p:cNvPr id="10244" name="Rectangle 1"/>
          <p:cNvSpPr>
            <a:spLocks/>
          </p:cNvSpPr>
          <p:nvPr>
            <p:ph type="title"/>
          </p:nvPr>
        </p:nvSpPr>
        <p:spPr bwMode="auto">
          <a:xfrm>
            <a:off x="827088" y="188913"/>
            <a:ext cx="7854950" cy="71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ctr" anchorCtr="0" compatLnSpc="1">
            <a:prstTxWarp prst="textNoShape">
              <a:avLst/>
            </a:prstTxWarp>
            <a:normAutofit fontScale="90000"/>
          </a:bodyPr>
          <a:lstStyle/>
          <a:p>
            <a:pPr algn="ctr" defTabSz="914400" eaLnBrk="1"/>
            <a:r>
              <a:rPr lang="es-AR" sz="2800">
                <a:solidFill>
                  <a:schemeClr val="bg1"/>
                </a:solidFill>
                <a:latin typeface="Helvetica" charset="0"/>
                <a:cs typeface="Helvetica" charset="0"/>
              </a:rPr>
              <a:t/>
            </a:r>
            <a:br>
              <a:rPr lang="es-AR" sz="2800">
                <a:solidFill>
                  <a:schemeClr val="bg1"/>
                </a:solidFill>
                <a:latin typeface="Helvetica" charset="0"/>
                <a:cs typeface="Helvetica" charset="0"/>
              </a:rPr>
            </a:br>
            <a:r>
              <a:rPr lang="es-AR" sz="2800">
                <a:solidFill>
                  <a:schemeClr val="bg1"/>
                </a:solidFill>
                <a:latin typeface="Arial" charset="0"/>
                <a:cs typeface="Arial" charset="0"/>
                <a:sym typeface="Arial" charset="0"/>
              </a:rPr>
              <a:t> ¿Qué es el enfoque de derechos?</a:t>
            </a:r>
            <a:r>
              <a:rPr lang="es-AR" sz="2800">
                <a:solidFill>
                  <a:schemeClr val="bg1"/>
                </a:solidFill>
                <a:latin typeface="Helvetica" charset="0"/>
                <a:cs typeface="Helvetica" charset="0"/>
              </a:rPr>
              <a:t> </a:t>
            </a:r>
          </a:p>
        </p:txBody>
      </p:sp>
      <p:pic>
        <p:nvPicPr>
          <p:cNvPr id="10245" name="5 Imagen" descr="señal_mercos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1663" y="6021388"/>
            <a:ext cx="922337"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01966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Tema de Office">
      <a:majorFont>
        <a:latin typeface="Helvetica"/>
        <a:ea typeface="Helvetica"/>
        <a:cs typeface="Helvetica"/>
      </a:majorFont>
      <a:minorFont>
        <a:latin typeface="Helvetica Neue"/>
        <a:ea typeface="Helvetica Neue"/>
        <a:cs typeface="Helvetica Neu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s-AR"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s-AR"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558</TotalTime>
  <Words>1837</Words>
  <Application>Microsoft Macintosh PowerPoint</Application>
  <PresentationFormat>Presentación en pantalla (4:3)</PresentationFormat>
  <Paragraphs>377</Paragraphs>
  <Slides>30</Slides>
  <Notes>30</Notes>
  <HiddenSlides>0</HiddenSlides>
  <MMClips>0</MMClips>
  <ScaleCrop>false</ScaleCrop>
  <HeadingPairs>
    <vt:vector size="4" baseType="variant">
      <vt:variant>
        <vt:lpstr>Tema</vt:lpstr>
      </vt:variant>
      <vt:variant>
        <vt:i4>2</vt:i4>
      </vt:variant>
      <vt:variant>
        <vt:lpstr>Títulos de diapositiva</vt:lpstr>
      </vt:variant>
      <vt:variant>
        <vt:i4>30</vt:i4>
      </vt:variant>
    </vt:vector>
  </HeadingPairs>
  <TitlesOfParts>
    <vt:vector size="32" baseType="lpstr">
      <vt:lpstr>Office Theme</vt:lpstr>
      <vt:lpstr>Tema de Office</vt:lpstr>
      <vt:lpstr>Presentación de PowerPoint</vt:lpstr>
      <vt:lpstr>Presentación de PowerPoint</vt:lpstr>
      <vt:lpstr>IPPDH: rol y funciones</vt:lpstr>
      <vt:lpstr>Presentación de PowerPoint</vt:lpstr>
      <vt:lpstr>Presentación de PowerPoint</vt:lpstr>
      <vt:lpstr>Presentación de PowerPoint</vt:lpstr>
      <vt:lpstr>Proyecto “AVANZAR EN DERECHOS”</vt:lpstr>
      <vt:lpstr>Proyecto “AVANZAR EN DERECHOS”</vt:lpstr>
      <vt:lpstr>  ¿Qué es el enfoque de derechos? </vt:lpstr>
      <vt:lpstr> Principales dimensiones del enfoque de derechos   </vt:lpstr>
      <vt:lpstr> Principales dimensiones del enfoque de derechos   </vt:lpstr>
      <vt:lpstr> Principales dimensiones del enfoque de derechos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1. Estructurales   2. De proceso   3. De resultados </vt:lpstr>
      <vt:lpstr>                     1. Dan cuenta de la ratificación o aprobación de instrumentos jurídicos internacionales básicos para facilitar la realización de un derecho humano fundamental.   2. Relevan información para evaluar cómo se organiza el aparato institucional y el sistema legal del Estado para cumplir las obligaciones del Protocolo. Si existen o se han adoptado medidas, normas jurídicas, estrategias, planes, programas o políticas o se han creado agencias públicas, destinadas a implementar esos derechos.   3. Deben concentrarse especialmente en las leyes internas de los países relacionados con el derecho en cuestión y los mecanismos institucionales que promueven y protegen las normas.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ESCR-Net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INDICADORES DE PROGRESO PARA LA MEDICION DE DERECHOS CONTEMPLADOS EN EL PROTOCOLO DE SAN SALVADOR (ADICIONAL A LA CONVENCION AMERICANA DE DERECHOS HUMANOS)</dc:title>
  <dc:creator>ESCR-Net</dc:creator>
  <cp:lastModifiedBy>Casa</cp:lastModifiedBy>
  <cp:revision>43</cp:revision>
  <dcterms:created xsi:type="dcterms:W3CDTF">2013-05-16T17:25:18Z</dcterms:created>
  <dcterms:modified xsi:type="dcterms:W3CDTF">2013-10-07T02:56:09Z</dcterms:modified>
</cp:coreProperties>
</file>